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0"/>
  </p:notesMasterIdLst>
  <p:sldIdLst>
    <p:sldId id="274" r:id="rId2"/>
    <p:sldId id="418" r:id="rId3"/>
    <p:sldId id="273" r:id="rId4"/>
    <p:sldId id="419" r:id="rId5"/>
    <p:sldId id="276" r:id="rId6"/>
    <p:sldId id="420" r:id="rId7"/>
    <p:sldId id="278" r:id="rId8"/>
    <p:sldId id="279" r:id="rId9"/>
    <p:sldId id="421" r:id="rId10"/>
    <p:sldId id="384" r:id="rId11"/>
    <p:sldId id="427" r:id="rId12"/>
    <p:sldId id="425" r:id="rId13"/>
    <p:sldId id="385" r:id="rId14"/>
    <p:sldId id="386" r:id="rId15"/>
    <p:sldId id="387" r:id="rId16"/>
    <p:sldId id="388" r:id="rId17"/>
    <p:sldId id="389" r:id="rId18"/>
    <p:sldId id="390" r:id="rId19"/>
    <p:sldId id="391" r:id="rId20"/>
    <p:sldId id="392" r:id="rId21"/>
    <p:sldId id="393" r:id="rId22"/>
    <p:sldId id="436" r:id="rId23"/>
    <p:sldId id="394" r:id="rId24"/>
    <p:sldId id="395" r:id="rId25"/>
    <p:sldId id="396" r:id="rId26"/>
    <p:sldId id="397" r:id="rId27"/>
    <p:sldId id="398" r:id="rId28"/>
    <p:sldId id="430" r:id="rId29"/>
    <p:sldId id="399" r:id="rId30"/>
    <p:sldId id="400" r:id="rId31"/>
    <p:sldId id="401" r:id="rId32"/>
    <p:sldId id="402" r:id="rId33"/>
    <p:sldId id="403" r:id="rId34"/>
    <p:sldId id="404" r:id="rId35"/>
    <p:sldId id="405" r:id="rId36"/>
    <p:sldId id="406" r:id="rId37"/>
    <p:sldId id="432" r:id="rId38"/>
    <p:sldId id="407" r:id="rId39"/>
    <p:sldId id="408" r:id="rId40"/>
    <p:sldId id="409" r:id="rId41"/>
    <p:sldId id="410" r:id="rId42"/>
    <p:sldId id="411" r:id="rId43"/>
    <p:sldId id="412" r:id="rId44"/>
    <p:sldId id="413" r:id="rId45"/>
    <p:sldId id="414" r:id="rId46"/>
    <p:sldId id="415" r:id="rId47"/>
    <p:sldId id="416" r:id="rId48"/>
    <p:sldId id="417" r:id="rId49"/>
    <p:sldId id="434" r:id="rId50"/>
    <p:sldId id="422" r:id="rId51"/>
    <p:sldId id="282" r:id="rId52"/>
    <p:sldId id="308" r:id="rId53"/>
    <p:sldId id="309" r:id="rId54"/>
    <p:sldId id="310" r:id="rId55"/>
    <p:sldId id="311" r:id="rId56"/>
    <p:sldId id="314" r:id="rId57"/>
    <p:sldId id="315" r:id="rId58"/>
    <p:sldId id="316" r:id="rId59"/>
    <p:sldId id="317" r:id="rId60"/>
    <p:sldId id="319" r:id="rId61"/>
    <p:sldId id="320" r:id="rId62"/>
    <p:sldId id="321" r:id="rId63"/>
    <p:sldId id="322" r:id="rId64"/>
    <p:sldId id="323" r:id="rId65"/>
    <p:sldId id="324" r:id="rId66"/>
    <p:sldId id="312" r:id="rId67"/>
    <p:sldId id="328" r:id="rId68"/>
    <p:sldId id="361" r:id="rId69"/>
    <p:sldId id="355" r:id="rId70"/>
    <p:sldId id="356" r:id="rId71"/>
    <p:sldId id="358" r:id="rId72"/>
    <p:sldId id="362" r:id="rId73"/>
    <p:sldId id="363" r:id="rId74"/>
    <p:sldId id="364" r:id="rId75"/>
    <p:sldId id="357" r:id="rId76"/>
    <p:sldId id="435" r:id="rId77"/>
    <p:sldId id="359" r:id="rId78"/>
    <p:sldId id="360" r:id="rId79"/>
    <p:sldId id="365" r:id="rId80"/>
    <p:sldId id="326" r:id="rId81"/>
    <p:sldId id="327" r:id="rId82"/>
    <p:sldId id="325" r:id="rId83"/>
    <p:sldId id="329" r:id="rId84"/>
    <p:sldId id="330" r:id="rId85"/>
    <p:sldId id="331" r:id="rId86"/>
    <p:sldId id="333" r:id="rId87"/>
    <p:sldId id="423" r:id="rId88"/>
    <p:sldId id="379" r:id="rId8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1C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7" autoAdjust="0"/>
    <p:restoredTop sz="82298" autoAdjust="0"/>
  </p:normalViewPr>
  <p:slideViewPr>
    <p:cSldViewPr snapToGrid="0">
      <p:cViewPr varScale="1">
        <p:scale>
          <a:sx n="55" d="100"/>
          <a:sy n="55" d="100"/>
        </p:scale>
        <p:origin x="18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33ABA6-B72D-4ED4-A6E7-13A0DAE65F1A}" type="datetimeFigureOut">
              <a:rPr lang="en-US" smtClean="0"/>
              <a:t>7/16/2018</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DC303B9-2C3E-4EA0-A819-58B20A5A846C}" type="slidenum">
              <a:rPr lang="en-US" smtClean="0"/>
              <a:t>‹#›</a:t>
            </a:fld>
            <a:endParaRPr lang="en-US"/>
          </a:p>
        </p:txBody>
      </p:sp>
    </p:spTree>
    <p:extLst>
      <p:ext uri="{BB962C8B-B14F-4D97-AF65-F5344CB8AC3E}">
        <p14:creationId xmlns:p14="http://schemas.microsoft.com/office/powerpoint/2010/main" val="2722082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a:t>
            </a:fld>
            <a:endParaRPr lang="en-US"/>
          </a:p>
        </p:txBody>
      </p:sp>
    </p:spTree>
    <p:extLst>
      <p:ext uri="{BB962C8B-B14F-4D97-AF65-F5344CB8AC3E}">
        <p14:creationId xmlns:p14="http://schemas.microsoft.com/office/powerpoint/2010/main" val="3514227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10</a:t>
            </a:fld>
            <a:endParaRPr lang="en-US"/>
          </a:p>
        </p:txBody>
      </p:sp>
    </p:spTree>
    <p:extLst>
      <p:ext uri="{BB962C8B-B14F-4D97-AF65-F5344CB8AC3E}">
        <p14:creationId xmlns:p14="http://schemas.microsoft.com/office/powerpoint/2010/main" val="2172806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9" name="Shape 22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416297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13</a:t>
            </a:fld>
            <a:endParaRPr lang="en-US"/>
          </a:p>
        </p:txBody>
      </p:sp>
    </p:spTree>
    <p:extLst>
      <p:ext uri="{BB962C8B-B14F-4D97-AF65-F5344CB8AC3E}">
        <p14:creationId xmlns:p14="http://schemas.microsoft.com/office/powerpoint/2010/main" val="418959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14</a:t>
            </a:fld>
            <a:endParaRPr lang="en-US"/>
          </a:p>
        </p:txBody>
      </p:sp>
    </p:spTree>
    <p:extLst>
      <p:ext uri="{BB962C8B-B14F-4D97-AF65-F5344CB8AC3E}">
        <p14:creationId xmlns:p14="http://schemas.microsoft.com/office/powerpoint/2010/main" val="163561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15</a:t>
            </a:fld>
            <a:endParaRPr lang="en-US"/>
          </a:p>
        </p:txBody>
      </p:sp>
    </p:spTree>
    <p:extLst>
      <p:ext uri="{BB962C8B-B14F-4D97-AF65-F5344CB8AC3E}">
        <p14:creationId xmlns:p14="http://schemas.microsoft.com/office/powerpoint/2010/main" val="3583617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16</a:t>
            </a:fld>
            <a:endParaRPr lang="en-US"/>
          </a:p>
        </p:txBody>
      </p:sp>
    </p:spTree>
    <p:extLst>
      <p:ext uri="{BB962C8B-B14F-4D97-AF65-F5344CB8AC3E}">
        <p14:creationId xmlns:p14="http://schemas.microsoft.com/office/powerpoint/2010/main" val="1015434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17</a:t>
            </a:fld>
            <a:endParaRPr lang="en-US"/>
          </a:p>
        </p:txBody>
      </p:sp>
    </p:spTree>
    <p:extLst>
      <p:ext uri="{BB962C8B-B14F-4D97-AF65-F5344CB8AC3E}">
        <p14:creationId xmlns:p14="http://schemas.microsoft.com/office/powerpoint/2010/main" val="1578226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18</a:t>
            </a:fld>
            <a:endParaRPr lang="en-US"/>
          </a:p>
        </p:txBody>
      </p:sp>
    </p:spTree>
    <p:extLst>
      <p:ext uri="{BB962C8B-B14F-4D97-AF65-F5344CB8AC3E}">
        <p14:creationId xmlns:p14="http://schemas.microsoft.com/office/powerpoint/2010/main" val="2416915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19</a:t>
            </a:fld>
            <a:endParaRPr lang="en-US"/>
          </a:p>
        </p:txBody>
      </p:sp>
    </p:spTree>
    <p:extLst>
      <p:ext uri="{BB962C8B-B14F-4D97-AF65-F5344CB8AC3E}">
        <p14:creationId xmlns:p14="http://schemas.microsoft.com/office/powerpoint/2010/main" val="262311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20</a:t>
            </a:fld>
            <a:endParaRPr lang="en-US"/>
          </a:p>
        </p:txBody>
      </p:sp>
    </p:spTree>
    <p:extLst>
      <p:ext uri="{BB962C8B-B14F-4D97-AF65-F5344CB8AC3E}">
        <p14:creationId xmlns:p14="http://schemas.microsoft.com/office/powerpoint/2010/main" val="1106365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a:t>
            </a:fld>
            <a:endParaRPr lang="en-US"/>
          </a:p>
        </p:txBody>
      </p:sp>
    </p:spTree>
    <p:extLst>
      <p:ext uri="{BB962C8B-B14F-4D97-AF65-F5344CB8AC3E}">
        <p14:creationId xmlns:p14="http://schemas.microsoft.com/office/powerpoint/2010/main" val="297789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21</a:t>
            </a:fld>
            <a:endParaRPr lang="en-US"/>
          </a:p>
        </p:txBody>
      </p:sp>
    </p:spTree>
    <p:extLst>
      <p:ext uri="{BB962C8B-B14F-4D97-AF65-F5344CB8AC3E}">
        <p14:creationId xmlns:p14="http://schemas.microsoft.com/office/powerpoint/2010/main" val="4141395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23</a:t>
            </a:fld>
            <a:endParaRPr lang="en-US"/>
          </a:p>
        </p:txBody>
      </p:sp>
    </p:spTree>
    <p:extLst>
      <p:ext uri="{BB962C8B-B14F-4D97-AF65-F5344CB8AC3E}">
        <p14:creationId xmlns:p14="http://schemas.microsoft.com/office/powerpoint/2010/main" val="3041829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24</a:t>
            </a:fld>
            <a:endParaRPr lang="en-US"/>
          </a:p>
        </p:txBody>
      </p:sp>
    </p:spTree>
    <p:extLst>
      <p:ext uri="{BB962C8B-B14F-4D97-AF65-F5344CB8AC3E}">
        <p14:creationId xmlns:p14="http://schemas.microsoft.com/office/powerpoint/2010/main" val="111439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25</a:t>
            </a:fld>
            <a:endParaRPr lang="en-US"/>
          </a:p>
        </p:txBody>
      </p:sp>
    </p:spTree>
    <p:extLst>
      <p:ext uri="{BB962C8B-B14F-4D97-AF65-F5344CB8AC3E}">
        <p14:creationId xmlns:p14="http://schemas.microsoft.com/office/powerpoint/2010/main" val="1234139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26</a:t>
            </a:fld>
            <a:endParaRPr lang="en-US"/>
          </a:p>
        </p:txBody>
      </p:sp>
    </p:spTree>
    <p:extLst>
      <p:ext uri="{BB962C8B-B14F-4D97-AF65-F5344CB8AC3E}">
        <p14:creationId xmlns:p14="http://schemas.microsoft.com/office/powerpoint/2010/main" val="4109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1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C90C366-52D6-4EF7-AF20-EF2D72A63B49}" type="slidenum">
              <a:rPr lang="en-US" altLang="en-US" smtClean="0"/>
              <a:pPr>
                <a:defRPr/>
              </a:pPr>
              <a:t>27</a:t>
            </a:fld>
            <a:endParaRPr lang="en-US" altLang="en-US"/>
          </a:p>
        </p:txBody>
      </p:sp>
    </p:spTree>
    <p:extLst>
      <p:ext uri="{BB962C8B-B14F-4D97-AF65-F5344CB8AC3E}">
        <p14:creationId xmlns:p14="http://schemas.microsoft.com/office/powerpoint/2010/main" val="2483975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29</a:t>
            </a:fld>
            <a:endParaRPr lang="en-US"/>
          </a:p>
        </p:txBody>
      </p:sp>
    </p:spTree>
    <p:extLst>
      <p:ext uri="{BB962C8B-B14F-4D97-AF65-F5344CB8AC3E}">
        <p14:creationId xmlns:p14="http://schemas.microsoft.com/office/powerpoint/2010/main" val="3333175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C853A91-13D6-4E60-BE96-D45B2CCC974B}" type="slidenum">
              <a:rPr lang="en-US" altLang="en-US" smtClean="0"/>
              <a:pPr>
                <a:defRPr/>
              </a:pPr>
              <a:t>30</a:t>
            </a:fld>
            <a:endParaRPr lang="en-US" altLang="en-US"/>
          </a:p>
        </p:txBody>
      </p:sp>
    </p:spTree>
    <p:extLst>
      <p:ext uri="{BB962C8B-B14F-4D97-AF65-F5344CB8AC3E}">
        <p14:creationId xmlns:p14="http://schemas.microsoft.com/office/powerpoint/2010/main" val="1216184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31</a:t>
            </a:fld>
            <a:endParaRPr lang="en-US"/>
          </a:p>
        </p:txBody>
      </p:sp>
    </p:spTree>
    <p:extLst>
      <p:ext uri="{BB962C8B-B14F-4D97-AF65-F5344CB8AC3E}">
        <p14:creationId xmlns:p14="http://schemas.microsoft.com/office/powerpoint/2010/main" val="3186079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32</a:t>
            </a:fld>
            <a:endParaRPr lang="en-US"/>
          </a:p>
        </p:txBody>
      </p:sp>
    </p:spTree>
    <p:extLst>
      <p:ext uri="{BB962C8B-B14F-4D97-AF65-F5344CB8AC3E}">
        <p14:creationId xmlns:p14="http://schemas.microsoft.com/office/powerpoint/2010/main" val="3050177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a:t>
            </a:r>
            <a:r>
              <a:rPr lang="en-US" baseline="0" dirty="0" smtClean="0"/>
              <a:t> is a community therefore invest in your cohort here, contribute to the open source ethos</a:t>
            </a:r>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3</a:t>
            </a:fld>
            <a:endParaRPr lang="en-US"/>
          </a:p>
        </p:txBody>
      </p:sp>
    </p:spTree>
    <p:extLst>
      <p:ext uri="{BB962C8B-B14F-4D97-AF65-F5344CB8AC3E}">
        <p14:creationId xmlns:p14="http://schemas.microsoft.com/office/powerpoint/2010/main" val="532093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6DE3CF6-B7CF-47A6-9430-6FF5F85982D2}" type="slidenum">
              <a:rPr lang="en-US" altLang="en-US" smtClean="0"/>
              <a:pPr>
                <a:defRPr/>
              </a:pPr>
              <a:t>33</a:t>
            </a:fld>
            <a:endParaRPr lang="en-US" altLang="en-US"/>
          </a:p>
        </p:txBody>
      </p:sp>
    </p:spTree>
    <p:extLst>
      <p:ext uri="{BB962C8B-B14F-4D97-AF65-F5344CB8AC3E}">
        <p14:creationId xmlns:p14="http://schemas.microsoft.com/office/powerpoint/2010/main" val="3262274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34</a:t>
            </a:fld>
            <a:endParaRPr lang="en-US"/>
          </a:p>
        </p:txBody>
      </p:sp>
    </p:spTree>
    <p:extLst>
      <p:ext uri="{BB962C8B-B14F-4D97-AF65-F5344CB8AC3E}">
        <p14:creationId xmlns:p14="http://schemas.microsoft.com/office/powerpoint/2010/main" val="4252017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35</a:t>
            </a:fld>
            <a:endParaRPr lang="en-US"/>
          </a:p>
        </p:txBody>
      </p:sp>
    </p:spTree>
    <p:extLst>
      <p:ext uri="{BB962C8B-B14F-4D97-AF65-F5344CB8AC3E}">
        <p14:creationId xmlns:p14="http://schemas.microsoft.com/office/powerpoint/2010/main" val="1719874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14EB8FED-DB97-49AA-BE15-7730B8F08CBE}" type="slidenum">
              <a:rPr lang="en-US" altLang="en-US" smtClean="0"/>
              <a:pPr>
                <a:defRPr/>
              </a:pPr>
              <a:t>36</a:t>
            </a:fld>
            <a:endParaRPr lang="en-US" altLang="en-US"/>
          </a:p>
        </p:txBody>
      </p:sp>
    </p:spTree>
    <p:extLst>
      <p:ext uri="{BB962C8B-B14F-4D97-AF65-F5344CB8AC3E}">
        <p14:creationId xmlns:p14="http://schemas.microsoft.com/office/powerpoint/2010/main" val="2929097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38</a:t>
            </a:fld>
            <a:endParaRPr lang="en-US"/>
          </a:p>
        </p:txBody>
      </p:sp>
    </p:spTree>
    <p:extLst>
      <p:ext uri="{BB962C8B-B14F-4D97-AF65-F5344CB8AC3E}">
        <p14:creationId xmlns:p14="http://schemas.microsoft.com/office/powerpoint/2010/main" val="2822907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BA60038-242D-47E0-8C19-1D96229E30A1}" type="slidenum">
              <a:rPr lang="en-US" altLang="en-US" smtClean="0"/>
              <a:pPr>
                <a:defRPr/>
              </a:pPr>
              <a:t>39</a:t>
            </a:fld>
            <a:endParaRPr lang="en-US" altLang="en-US"/>
          </a:p>
        </p:txBody>
      </p:sp>
    </p:spTree>
    <p:extLst>
      <p:ext uri="{BB962C8B-B14F-4D97-AF65-F5344CB8AC3E}">
        <p14:creationId xmlns:p14="http://schemas.microsoft.com/office/powerpoint/2010/main" val="1986838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40</a:t>
            </a:fld>
            <a:endParaRPr lang="en-US"/>
          </a:p>
        </p:txBody>
      </p:sp>
    </p:spTree>
    <p:extLst>
      <p:ext uri="{BB962C8B-B14F-4D97-AF65-F5344CB8AC3E}">
        <p14:creationId xmlns:p14="http://schemas.microsoft.com/office/powerpoint/2010/main" val="3337570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41</a:t>
            </a:fld>
            <a:endParaRPr lang="en-US"/>
          </a:p>
        </p:txBody>
      </p:sp>
    </p:spTree>
    <p:extLst>
      <p:ext uri="{BB962C8B-B14F-4D97-AF65-F5344CB8AC3E}">
        <p14:creationId xmlns:p14="http://schemas.microsoft.com/office/powerpoint/2010/main" val="3476100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42</a:t>
            </a:fld>
            <a:endParaRPr lang="en-US"/>
          </a:p>
        </p:txBody>
      </p:sp>
    </p:spTree>
    <p:extLst>
      <p:ext uri="{BB962C8B-B14F-4D97-AF65-F5344CB8AC3E}">
        <p14:creationId xmlns:p14="http://schemas.microsoft.com/office/powerpoint/2010/main" val="2734322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43</a:t>
            </a:fld>
            <a:endParaRPr lang="en-US"/>
          </a:p>
        </p:txBody>
      </p:sp>
    </p:spTree>
    <p:extLst>
      <p:ext uri="{BB962C8B-B14F-4D97-AF65-F5344CB8AC3E}">
        <p14:creationId xmlns:p14="http://schemas.microsoft.com/office/powerpoint/2010/main" val="1468492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a:t>
            </a:fld>
            <a:endParaRPr lang="en-US"/>
          </a:p>
        </p:txBody>
      </p:sp>
    </p:spTree>
    <p:extLst>
      <p:ext uri="{BB962C8B-B14F-4D97-AF65-F5344CB8AC3E}">
        <p14:creationId xmlns:p14="http://schemas.microsoft.com/office/powerpoint/2010/main" val="19930465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44</a:t>
            </a:fld>
            <a:endParaRPr lang="en-US"/>
          </a:p>
        </p:txBody>
      </p:sp>
    </p:spTree>
    <p:extLst>
      <p:ext uri="{BB962C8B-B14F-4D97-AF65-F5344CB8AC3E}">
        <p14:creationId xmlns:p14="http://schemas.microsoft.com/office/powerpoint/2010/main" val="4098067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45</a:t>
            </a:fld>
            <a:endParaRPr lang="en-US"/>
          </a:p>
        </p:txBody>
      </p:sp>
    </p:spTree>
    <p:extLst>
      <p:ext uri="{BB962C8B-B14F-4D97-AF65-F5344CB8AC3E}">
        <p14:creationId xmlns:p14="http://schemas.microsoft.com/office/powerpoint/2010/main" val="161329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46</a:t>
            </a:fld>
            <a:endParaRPr lang="en-US"/>
          </a:p>
        </p:txBody>
      </p:sp>
    </p:spTree>
    <p:extLst>
      <p:ext uri="{BB962C8B-B14F-4D97-AF65-F5344CB8AC3E}">
        <p14:creationId xmlns:p14="http://schemas.microsoft.com/office/powerpoint/2010/main" val="533314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47</a:t>
            </a:fld>
            <a:endParaRPr lang="en-US"/>
          </a:p>
        </p:txBody>
      </p:sp>
    </p:spTree>
    <p:extLst>
      <p:ext uri="{BB962C8B-B14F-4D97-AF65-F5344CB8AC3E}">
        <p14:creationId xmlns:p14="http://schemas.microsoft.com/office/powerpoint/2010/main" val="2316956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48</a:t>
            </a:fld>
            <a:endParaRPr lang="en-US"/>
          </a:p>
        </p:txBody>
      </p:sp>
    </p:spTree>
    <p:extLst>
      <p:ext uri="{BB962C8B-B14F-4D97-AF65-F5344CB8AC3E}">
        <p14:creationId xmlns:p14="http://schemas.microsoft.com/office/powerpoint/2010/main" val="17761040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50</a:t>
            </a:fld>
            <a:endParaRPr lang="en-US"/>
          </a:p>
        </p:txBody>
      </p:sp>
    </p:spTree>
    <p:extLst>
      <p:ext uri="{BB962C8B-B14F-4D97-AF65-F5344CB8AC3E}">
        <p14:creationId xmlns:p14="http://schemas.microsoft.com/office/powerpoint/2010/main" val="42574823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51</a:t>
            </a:fld>
            <a:endParaRPr lang="en-US"/>
          </a:p>
        </p:txBody>
      </p:sp>
    </p:spTree>
    <p:extLst>
      <p:ext uri="{BB962C8B-B14F-4D97-AF65-F5344CB8AC3E}">
        <p14:creationId xmlns:p14="http://schemas.microsoft.com/office/powerpoint/2010/main" val="785596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52</a:t>
            </a:fld>
            <a:endParaRPr lang="en-US"/>
          </a:p>
        </p:txBody>
      </p:sp>
    </p:spTree>
    <p:extLst>
      <p:ext uri="{BB962C8B-B14F-4D97-AF65-F5344CB8AC3E}">
        <p14:creationId xmlns:p14="http://schemas.microsoft.com/office/powerpoint/2010/main" val="294092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53</a:t>
            </a:fld>
            <a:endParaRPr lang="en-US"/>
          </a:p>
        </p:txBody>
      </p:sp>
    </p:spTree>
    <p:extLst>
      <p:ext uri="{BB962C8B-B14F-4D97-AF65-F5344CB8AC3E}">
        <p14:creationId xmlns:p14="http://schemas.microsoft.com/office/powerpoint/2010/main" val="4070105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54</a:t>
            </a:fld>
            <a:endParaRPr lang="en-US"/>
          </a:p>
        </p:txBody>
      </p:sp>
    </p:spTree>
    <p:extLst>
      <p:ext uri="{BB962C8B-B14F-4D97-AF65-F5344CB8AC3E}">
        <p14:creationId xmlns:p14="http://schemas.microsoft.com/office/powerpoint/2010/main" val="2488323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a:t>
            </a:fld>
            <a:endParaRPr lang="en-US"/>
          </a:p>
        </p:txBody>
      </p:sp>
    </p:spTree>
    <p:extLst>
      <p:ext uri="{BB962C8B-B14F-4D97-AF65-F5344CB8AC3E}">
        <p14:creationId xmlns:p14="http://schemas.microsoft.com/office/powerpoint/2010/main" val="2007230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55</a:t>
            </a:fld>
            <a:endParaRPr lang="en-US"/>
          </a:p>
        </p:txBody>
      </p:sp>
    </p:spTree>
    <p:extLst>
      <p:ext uri="{BB962C8B-B14F-4D97-AF65-F5344CB8AC3E}">
        <p14:creationId xmlns:p14="http://schemas.microsoft.com/office/powerpoint/2010/main" val="2064676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56</a:t>
            </a:fld>
            <a:endParaRPr lang="en-US"/>
          </a:p>
        </p:txBody>
      </p:sp>
    </p:spTree>
    <p:extLst>
      <p:ext uri="{BB962C8B-B14F-4D97-AF65-F5344CB8AC3E}">
        <p14:creationId xmlns:p14="http://schemas.microsoft.com/office/powerpoint/2010/main" val="29239565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57</a:t>
            </a:fld>
            <a:endParaRPr lang="en-US"/>
          </a:p>
        </p:txBody>
      </p:sp>
    </p:spTree>
    <p:extLst>
      <p:ext uri="{BB962C8B-B14F-4D97-AF65-F5344CB8AC3E}">
        <p14:creationId xmlns:p14="http://schemas.microsoft.com/office/powerpoint/2010/main" val="1727764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58</a:t>
            </a:fld>
            <a:endParaRPr lang="en-US"/>
          </a:p>
        </p:txBody>
      </p:sp>
    </p:spTree>
    <p:extLst>
      <p:ext uri="{BB962C8B-B14F-4D97-AF65-F5344CB8AC3E}">
        <p14:creationId xmlns:p14="http://schemas.microsoft.com/office/powerpoint/2010/main" val="3218489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59</a:t>
            </a:fld>
            <a:endParaRPr lang="en-US"/>
          </a:p>
        </p:txBody>
      </p:sp>
    </p:spTree>
    <p:extLst>
      <p:ext uri="{BB962C8B-B14F-4D97-AF65-F5344CB8AC3E}">
        <p14:creationId xmlns:p14="http://schemas.microsoft.com/office/powerpoint/2010/main" val="969406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60</a:t>
            </a:fld>
            <a:endParaRPr lang="en-US"/>
          </a:p>
        </p:txBody>
      </p:sp>
    </p:spTree>
    <p:extLst>
      <p:ext uri="{BB962C8B-B14F-4D97-AF65-F5344CB8AC3E}">
        <p14:creationId xmlns:p14="http://schemas.microsoft.com/office/powerpoint/2010/main" val="139229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61</a:t>
            </a:fld>
            <a:endParaRPr lang="en-US"/>
          </a:p>
        </p:txBody>
      </p:sp>
    </p:spTree>
    <p:extLst>
      <p:ext uri="{BB962C8B-B14F-4D97-AF65-F5344CB8AC3E}">
        <p14:creationId xmlns:p14="http://schemas.microsoft.com/office/powerpoint/2010/main" val="1338233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62</a:t>
            </a:fld>
            <a:endParaRPr lang="en-US"/>
          </a:p>
        </p:txBody>
      </p:sp>
    </p:spTree>
    <p:extLst>
      <p:ext uri="{BB962C8B-B14F-4D97-AF65-F5344CB8AC3E}">
        <p14:creationId xmlns:p14="http://schemas.microsoft.com/office/powerpoint/2010/main" val="1134858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63</a:t>
            </a:fld>
            <a:endParaRPr lang="en-US"/>
          </a:p>
        </p:txBody>
      </p:sp>
    </p:spTree>
    <p:extLst>
      <p:ext uri="{BB962C8B-B14F-4D97-AF65-F5344CB8AC3E}">
        <p14:creationId xmlns:p14="http://schemas.microsoft.com/office/powerpoint/2010/main" val="1230878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64</a:t>
            </a:fld>
            <a:endParaRPr lang="en-US"/>
          </a:p>
        </p:txBody>
      </p:sp>
    </p:spTree>
    <p:extLst>
      <p:ext uri="{BB962C8B-B14F-4D97-AF65-F5344CB8AC3E}">
        <p14:creationId xmlns:p14="http://schemas.microsoft.com/office/powerpoint/2010/main" val="955981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6</a:t>
            </a:fld>
            <a:endParaRPr lang="en-US"/>
          </a:p>
        </p:txBody>
      </p:sp>
    </p:spTree>
    <p:extLst>
      <p:ext uri="{BB962C8B-B14F-4D97-AF65-F5344CB8AC3E}">
        <p14:creationId xmlns:p14="http://schemas.microsoft.com/office/powerpoint/2010/main" val="14182652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65</a:t>
            </a:fld>
            <a:endParaRPr lang="en-US"/>
          </a:p>
        </p:txBody>
      </p:sp>
    </p:spTree>
    <p:extLst>
      <p:ext uri="{BB962C8B-B14F-4D97-AF65-F5344CB8AC3E}">
        <p14:creationId xmlns:p14="http://schemas.microsoft.com/office/powerpoint/2010/main" val="967909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66</a:t>
            </a:fld>
            <a:endParaRPr lang="en-US"/>
          </a:p>
        </p:txBody>
      </p:sp>
    </p:spTree>
    <p:extLst>
      <p:ext uri="{BB962C8B-B14F-4D97-AF65-F5344CB8AC3E}">
        <p14:creationId xmlns:p14="http://schemas.microsoft.com/office/powerpoint/2010/main" val="2674334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67</a:t>
            </a:fld>
            <a:endParaRPr lang="en-US"/>
          </a:p>
        </p:txBody>
      </p:sp>
    </p:spTree>
    <p:extLst>
      <p:ext uri="{BB962C8B-B14F-4D97-AF65-F5344CB8AC3E}">
        <p14:creationId xmlns:p14="http://schemas.microsoft.com/office/powerpoint/2010/main" val="26873045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68</a:t>
            </a:fld>
            <a:endParaRPr lang="en-US"/>
          </a:p>
        </p:txBody>
      </p:sp>
    </p:spTree>
    <p:extLst>
      <p:ext uri="{BB962C8B-B14F-4D97-AF65-F5344CB8AC3E}">
        <p14:creationId xmlns:p14="http://schemas.microsoft.com/office/powerpoint/2010/main" val="22030663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69</a:t>
            </a:fld>
            <a:endParaRPr lang="en-US"/>
          </a:p>
        </p:txBody>
      </p:sp>
    </p:spTree>
    <p:extLst>
      <p:ext uri="{BB962C8B-B14F-4D97-AF65-F5344CB8AC3E}">
        <p14:creationId xmlns:p14="http://schemas.microsoft.com/office/powerpoint/2010/main" val="40220514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70</a:t>
            </a:fld>
            <a:endParaRPr lang="en-US"/>
          </a:p>
        </p:txBody>
      </p:sp>
    </p:spTree>
    <p:extLst>
      <p:ext uri="{BB962C8B-B14F-4D97-AF65-F5344CB8AC3E}">
        <p14:creationId xmlns:p14="http://schemas.microsoft.com/office/powerpoint/2010/main" val="3480584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71</a:t>
            </a:fld>
            <a:endParaRPr lang="en-US"/>
          </a:p>
        </p:txBody>
      </p:sp>
    </p:spTree>
    <p:extLst>
      <p:ext uri="{BB962C8B-B14F-4D97-AF65-F5344CB8AC3E}">
        <p14:creationId xmlns:p14="http://schemas.microsoft.com/office/powerpoint/2010/main" val="11366816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72</a:t>
            </a:fld>
            <a:endParaRPr lang="en-US"/>
          </a:p>
        </p:txBody>
      </p:sp>
    </p:spTree>
    <p:extLst>
      <p:ext uri="{BB962C8B-B14F-4D97-AF65-F5344CB8AC3E}">
        <p14:creationId xmlns:p14="http://schemas.microsoft.com/office/powerpoint/2010/main" val="25531330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73</a:t>
            </a:fld>
            <a:endParaRPr lang="en-US"/>
          </a:p>
        </p:txBody>
      </p:sp>
    </p:spTree>
    <p:extLst>
      <p:ext uri="{BB962C8B-B14F-4D97-AF65-F5344CB8AC3E}">
        <p14:creationId xmlns:p14="http://schemas.microsoft.com/office/powerpoint/2010/main" val="4589682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74</a:t>
            </a:fld>
            <a:endParaRPr lang="en-US"/>
          </a:p>
        </p:txBody>
      </p:sp>
    </p:spTree>
    <p:extLst>
      <p:ext uri="{BB962C8B-B14F-4D97-AF65-F5344CB8AC3E}">
        <p14:creationId xmlns:p14="http://schemas.microsoft.com/office/powerpoint/2010/main" val="1507196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a:t>
            </a:r>
            <a:r>
              <a:rPr lang="en-US" baseline="0" dirty="0" smtClean="0"/>
              <a:t> new approaches and applications for DS so adjustments and active learning is paramount</a:t>
            </a:r>
            <a:endParaRPr lang="en-US" dirty="0"/>
          </a:p>
        </p:txBody>
      </p:sp>
      <p:sp>
        <p:nvSpPr>
          <p:cNvPr id="4" name="Slide Number Placeholder 3"/>
          <p:cNvSpPr>
            <a:spLocks noGrp="1"/>
          </p:cNvSpPr>
          <p:nvPr>
            <p:ph type="sldNum" sz="quarter" idx="10"/>
          </p:nvPr>
        </p:nvSpPr>
        <p:spPr/>
        <p:txBody>
          <a:bodyPr/>
          <a:lstStyle/>
          <a:p>
            <a:fld id="{ADC303B9-2C3E-4EA0-A819-58B20A5A846C}" type="slidenum">
              <a:rPr lang="en-US" smtClean="0"/>
              <a:t>7</a:t>
            </a:fld>
            <a:endParaRPr lang="en-US"/>
          </a:p>
        </p:txBody>
      </p:sp>
    </p:spTree>
    <p:extLst>
      <p:ext uri="{BB962C8B-B14F-4D97-AF65-F5344CB8AC3E}">
        <p14:creationId xmlns:p14="http://schemas.microsoft.com/office/powerpoint/2010/main" val="25224343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75</a:t>
            </a:fld>
            <a:endParaRPr lang="en-US"/>
          </a:p>
        </p:txBody>
      </p:sp>
    </p:spTree>
    <p:extLst>
      <p:ext uri="{BB962C8B-B14F-4D97-AF65-F5344CB8AC3E}">
        <p14:creationId xmlns:p14="http://schemas.microsoft.com/office/powerpoint/2010/main" val="2628323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77</a:t>
            </a:fld>
            <a:endParaRPr lang="en-US"/>
          </a:p>
        </p:txBody>
      </p:sp>
    </p:spTree>
    <p:extLst>
      <p:ext uri="{BB962C8B-B14F-4D97-AF65-F5344CB8AC3E}">
        <p14:creationId xmlns:p14="http://schemas.microsoft.com/office/powerpoint/2010/main" val="3548026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78</a:t>
            </a:fld>
            <a:endParaRPr lang="en-US"/>
          </a:p>
        </p:txBody>
      </p:sp>
    </p:spTree>
    <p:extLst>
      <p:ext uri="{BB962C8B-B14F-4D97-AF65-F5344CB8AC3E}">
        <p14:creationId xmlns:p14="http://schemas.microsoft.com/office/powerpoint/2010/main" val="8522447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79</a:t>
            </a:fld>
            <a:endParaRPr lang="en-US"/>
          </a:p>
        </p:txBody>
      </p:sp>
    </p:spTree>
    <p:extLst>
      <p:ext uri="{BB962C8B-B14F-4D97-AF65-F5344CB8AC3E}">
        <p14:creationId xmlns:p14="http://schemas.microsoft.com/office/powerpoint/2010/main" val="34675376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80</a:t>
            </a:fld>
            <a:endParaRPr lang="en-US"/>
          </a:p>
        </p:txBody>
      </p:sp>
    </p:spTree>
    <p:extLst>
      <p:ext uri="{BB962C8B-B14F-4D97-AF65-F5344CB8AC3E}">
        <p14:creationId xmlns:p14="http://schemas.microsoft.com/office/powerpoint/2010/main" val="37144549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81</a:t>
            </a:fld>
            <a:endParaRPr lang="en-US"/>
          </a:p>
        </p:txBody>
      </p:sp>
    </p:spTree>
    <p:extLst>
      <p:ext uri="{BB962C8B-B14F-4D97-AF65-F5344CB8AC3E}">
        <p14:creationId xmlns:p14="http://schemas.microsoft.com/office/powerpoint/2010/main" val="30265400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82</a:t>
            </a:fld>
            <a:endParaRPr lang="en-US"/>
          </a:p>
        </p:txBody>
      </p:sp>
    </p:spTree>
    <p:extLst>
      <p:ext uri="{BB962C8B-B14F-4D97-AF65-F5344CB8AC3E}">
        <p14:creationId xmlns:p14="http://schemas.microsoft.com/office/powerpoint/2010/main" val="42593224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83</a:t>
            </a:fld>
            <a:endParaRPr lang="en-US"/>
          </a:p>
        </p:txBody>
      </p:sp>
    </p:spTree>
    <p:extLst>
      <p:ext uri="{BB962C8B-B14F-4D97-AF65-F5344CB8AC3E}">
        <p14:creationId xmlns:p14="http://schemas.microsoft.com/office/powerpoint/2010/main" val="5847877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84</a:t>
            </a:fld>
            <a:endParaRPr lang="en-US"/>
          </a:p>
        </p:txBody>
      </p:sp>
    </p:spTree>
    <p:extLst>
      <p:ext uri="{BB962C8B-B14F-4D97-AF65-F5344CB8AC3E}">
        <p14:creationId xmlns:p14="http://schemas.microsoft.com/office/powerpoint/2010/main" val="5592569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85</a:t>
            </a:fld>
            <a:endParaRPr lang="en-US"/>
          </a:p>
        </p:txBody>
      </p:sp>
    </p:spTree>
    <p:extLst>
      <p:ext uri="{BB962C8B-B14F-4D97-AF65-F5344CB8AC3E}">
        <p14:creationId xmlns:p14="http://schemas.microsoft.com/office/powerpoint/2010/main" val="2974980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a:t>
            </a:fld>
            <a:endParaRPr lang="en-US"/>
          </a:p>
        </p:txBody>
      </p:sp>
    </p:spTree>
    <p:extLst>
      <p:ext uri="{BB962C8B-B14F-4D97-AF65-F5344CB8AC3E}">
        <p14:creationId xmlns:p14="http://schemas.microsoft.com/office/powerpoint/2010/main" val="14357870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86</a:t>
            </a:fld>
            <a:endParaRPr lang="en-US"/>
          </a:p>
        </p:txBody>
      </p:sp>
    </p:spTree>
    <p:extLst>
      <p:ext uri="{BB962C8B-B14F-4D97-AF65-F5344CB8AC3E}">
        <p14:creationId xmlns:p14="http://schemas.microsoft.com/office/powerpoint/2010/main" val="14904775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87</a:t>
            </a:fld>
            <a:endParaRPr lang="en-US"/>
          </a:p>
        </p:txBody>
      </p:sp>
    </p:spTree>
    <p:extLst>
      <p:ext uri="{BB962C8B-B14F-4D97-AF65-F5344CB8AC3E}">
        <p14:creationId xmlns:p14="http://schemas.microsoft.com/office/powerpoint/2010/main" val="97171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303B9-2C3E-4EA0-A819-58B20A5A846C}" type="slidenum">
              <a:rPr lang="en-US" smtClean="0"/>
              <a:t>9</a:t>
            </a:fld>
            <a:endParaRPr lang="en-US"/>
          </a:p>
        </p:txBody>
      </p:sp>
    </p:spTree>
    <p:extLst>
      <p:ext uri="{BB962C8B-B14F-4D97-AF65-F5344CB8AC3E}">
        <p14:creationId xmlns:p14="http://schemas.microsoft.com/office/powerpoint/2010/main" val="3438248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7/16/2018</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04642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7/16/2018</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7/16/2018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65332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510501" y="1226100"/>
            <a:ext cx="8149799" cy="48520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54" name="Shape 154"/>
          <p:cNvPicPr preferRelativeResize="0"/>
          <p:nvPr/>
        </p:nvPicPr>
        <p:blipFill rotWithShape="1">
          <a:blip r:embed="rId2">
            <a:alphaModFix/>
          </a:blip>
          <a:srcRect/>
          <a:stretch/>
        </p:blipFill>
        <p:spPr>
          <a:xfrm>
            <a:off x="7847626" y="6465731"/>
            <a:ext cx="1129399" cy="285597"/>
          </a:xfrm>
          <a:prstGeom prst="rect">
            <a:avLst/>
          </a:prstGeom>
          <a:noFill/>
          <a:ln>
            <a:noFill/>
          </a:ln>
        </p:spPr>
      </p:pic>
      <p:pic>
        <p:nvPicPr>
          <p:cNvPr id="155" name="Shape 155"/>
          <p:cNvPicPr preferRelativeResize="0"/>
          <p:nvPr/>
        </p:nvPicPr>
        <p:blipFill rotWithShape="1">
          <a:blip r:embed="rId3">
            <a:alphaModFix/>
          </a:blip>
          <a:srcRect/>
          <a:stretch/>
        </p:blipFill>
        <p:spPr>
          <a:xfrm>
            <a:off x="7539528" y="6396516"/>
            <a:ext cx="308092" cy="424032"/>
          </a:xfrm>
          <a:prstGeom prst="rect">
            <a:avLst/>
          </a:prstGeom>
          <a:noFill/>
          <a:ln>
            <a:noFill/>
          </a:ln>
        </p:spPr>
      </p:pic>
      <p:pic>
        <p:nvPicPr>
          <p:cNvPr id="156" name="Shape 156"/>
          <p:cNvPicPr preferRelativeResize="0"/>
          <p:nvPr/>
        </p:nvPicPr>
        <p:blipFill rotWithShape="1">
          <a:blip r:embed="rId4">
            <a:alphaModFix/>
          </a:blip>
          <a:srcRect/>
          <a:stretch/>
        </p:blipFill>
        <p:spPr>
          <a:xfrm>
            <a:off x="-36125" y="6337167"/>
            <a:ext cx="9216251" cy="542732"/>
          </a:xfrm>
          <a:prstGeom prst="rect">
            <a:avLst/>
          </a:prstGeom>
          <a:noFill/>
          <a:ln>
            <a:noFill/>
          </a:ln>
        </p:spPr>
      </p:pic>
      <p:pic>
        <p:nvPicPr>
          <p:cNvPr id="157" name="Shape 157"/>
          <p:cNvPicPr preferRelativeResize="0"/>
          <p:nvPr/>
        </p:nvPicPr>
        <p:blipFill rotWithShape="1">
          <a:blip r:embed="rId3">
            <a:alphaModFix/>
          </a:blip>
          <a:srcRect/>
          <a:stretch/>
        </p:blipFill>
        <p:spPr>
          <a:xfrm>
            <a:off x="7539528" y="6396516"/>
            <a:ext cx="308092" cy="424032"/>
          </a:xfrm>
          <a:prstGeom prst="rect">
            <a:avLst/>
          </a:prstGeom>
          <a:noFill/>
          <a:ln>
            <a:noFill/>
          </a:ln>
        </p:spPr>
      </p:pic>
      <p:pic>
        <p:nvPicPr>
          <p:cNvPr id="158" name="Shape 158"/>
          <p:cNvPicPr preferRelativeResize="0"/>
          <p:nvPr/>
        </p:nvPicPr>
        <p:blipFill rotWithShape="1">
          <a:blip r:embed="rId2">
            <a:alphaModFix/>
          </a:blip>
          <a:srcRect/>
          <a:stretch/>
        </p:blipFill>
        <p:spPr>
          <a:xfrm>
            <a:off x="7847626" y="6465731"/>
            <a:ext cx="1129399" cy="285597"/>
          </a:xfrm>
          <a:prstGeom prst="rect">
            <a:avLst/>
          </a:prstGeom>
          <a:noFill/>
          <a:ln>
            <a:noFill/>
          </a:ln>
        </p:spPr>
      </p:pic>
    </p:spTree>
    <p:extLst>
      <p:ext uri="{BB962C8B-B14F-4D97-AF65-F5344CB8AC3E}">
        <p14:creationId xmlns:p14="http://schemas.microsoft.com/office/powerpoint/2010/main" val="1760443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7/16/2018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693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7/16/2018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607285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7/16/2018</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481223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7/16/2018</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496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7/16/2018</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36198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7/16/2018</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52303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7/16/2018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03538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7/16/2018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159791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7/16/2018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8980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edwardkwartl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Ehk116@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otionelements.com/stock-video-3902092-successful-black-businessman" TargetMode="External"/><Relationship Id="rId5" Type="http://schemas.openxmlformats.org/officeDocument/2006/relationships/image" Target="../media/image19.png"/><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1.jpe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1.jpeg"/></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7.png"/><Relationship Id="rId4" Type="http://schemas.openxmlformats.org/officeDocument/2006/relationships/image" Target="../media/image31.jpe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1.jpe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40.png"/><Relationship Id="rId4" Type="http://schemas.openxmlformats.org/officeDocument/2006/relationships/image" Target="../media/image31.jpeg"/></Relationships>
</file>

<file path=ppt/slides/_rels/slide6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jpeg"/><Relationship Id="rId7" Type="http://schemas.openxmlformats.org/officeDocument/2006/relationships/image" Target="../media/image38.jpe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35.jpeg"/><Relationship Id="rId10" Type="http://schemas.openxmlformats.org/officeDocument/2006/relationships/image" Target="../media/image46.jpeg"/><Relationship Id="rId4" Type="http://schemas.openxmlformats.org/officeDocument/2006/relationships/image" Target="../media/image42.png"/><Relationship Id="rId9"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56.gif"/></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57.gif"/></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CSCI S-96</a:t>
            </a:r>
            <a:br>
              <a:rPr lang="en-US" dirty="0"/>
            </a:br>
            <a:r>
              <a:rPr lang="en-US" dirty="0"/>
              <a:t>Harvard Summer Session II</a:t>
            </a:r>
          </a:p>
        </p:txBody>
      </p:sp>
      <p:sp>
        <p:nvSpPr>
          <p:cNvPr id="3" name="Subtitle 2"/>
          <p:cNvSpPr>
            <a:spLocks noGrp="1"/>
          </p:cNvSpPr>
          <p:nvPr>
            <p:ph type="subTitle" idx="1"/>
          </p:nvPr>
        </p:nvSpPr>
        <p:spPr/>
        <p:txBody>
          <a:bodyPr/>
          <a:lstStyle/>
          <a:p>
            <a:r>
              <a:rPr lang="en-US" dirty="0"/>
              <a:t>Ted Kwartler</a:t>
            </a:r>
          </a:p>
          <a:p>
            <a:r>
              <a:rPr lang="en-US" dirty="0">
                <a:hlinkClick r:id="rId3"/>
              </a:rPr>
              <a:t>https://www.linkedin.com/in/edwardkwartler/</a:t>
            </a:r>
            <a:endParaRPr lang="en-US" dirty="0"/>
          </a:p>
          <a:p>
            <a:r>
              <a:rPr lang="en-US" dirty="0">
                <a:hlinkClick r:id="rId4"/>
              </a:rPr>
              <a:t>ehk116@gmail.com</a:t>
            </a:r>
            <a:endParaRPr lang="en-US" dirty="0"/>
          </a:p>
        </p:txBody>
      </p:sp>
      <p:sp>
        <p:nvSpPr>
          <p:cNvPr id="4" name="Title 1"/>
          <p:cNvSpPr txBox="1">
            <a:spLocks/>
          </p:cNvSpPr>
          <p:nvPr/>
        </p:nvSpPr>
        <p:spPr>
          <a:xfrm>
            <a:off x="628650" y="365126"/>
            <a:ext cx="7886700" cy="591477"/>
          </a:xfrm>
          <a:prstGeom prst="rect">
            <a:avLst/>
          </a:prstGeom>
        </p:spPr>
        <p:txBody>
          <a:bodyPr anchor="b"/>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dirty="0"/>
              <a:t>Data Mining for Business</a:t>
            </a:r>
          </a:p>
        </p:txBody>
      </p:sp>
      <p:sp>
        <p:nvSpPr>
          <p:cNvPr id="5" name="Date Placeholder 4"/>
          <p:cNvSpPr>
            <a:spLocks noGrp="1"/>
          </p:cNvSpPr>
          <p:nvPr>
            <p:ph type="dt" sz="half" idx="10"/>
          </p:nvPr>
        </p:nvSpPr>
        <p:spPr/>
        <p:txBody>
          <a:bodyPr/>
          <a:lstStyle/>
          <a:p>
            <a:fld id="{D6816ED1-7FD0-4E08-88B2-804348048DA8}" type="datetime1">
              <a:rPr lang="en-US" smtClean="0"/>
              <a:t>7/16/2018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265979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Data Mining in this course </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this class we explore basic analytics, some business intelligence and ML methods in an effort to bring quantitative judgment to bear on business decisions.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2505" y="1748589"/>
            <a:ext cx="8726907" cy="1754326"/>
          </a:xfrm>
          <a:prstGeom prst="rect">
            <a:avLst/>
          </a:prstGeom>
          <a:noFill/>
        </p:spPr>
        <p:txBody>
          <a:bodyPr wrap="square" rtlCol="0">
            <a:spAutoFit/>
          </a:bodyPr>
          <a:lstStyle/>
          <a:p>
            <a:pPr marL="112713" indent="-112713">
              <a:buFont typeface="Arial" panose="020B0604020202020204" pitchFamily="34" charset="0"/>
              <a:buChar char="•"/>
            </a:pPr>
            <a:r>
              <a:rPr lang="en-US" b="1" dirty="0"/>
              <a:t>Business Analytics </a:t>
            </a:r>
            <a:r>
              <a:rPr lang="en-US" dirty="0"/>
              <a:t>– analyzing historical business data with basic math, SME rules, tallies, tables, summary statistics </a:t>
            </a:r>
            <a:r>
              <a:rPr lang="en-US" dirty="0" err="1"/>
              <a:t>etc</a:t>
            </a:r>
            <a:endParaRPr lang="en-US" dirty="0"/>
          </a:p>
          <a:p>
            <a:pPr marL="112713" indent="-112713">
              <a:buFont typeface="Arial" panose="020B0604020202020204" pitchFamily="34" charset="0"/>
              <a:buChar char="•"/>
            </a:pPr>
            <a:r>
              <a:rPr lang="en-US" b="1" dirty="0"/>
              <a:t>Business Intelligence</a:t>
            </a:r>
            <a:r>
              <a:rPr lang="en-US" dirty="0"/>
              <a:t> – what has happened or is happening that can help current business decisions, often done with visuals, </a:t>
            </a:r>
            <a:r>
              <a:rPr lang="en-US" dirty="0" err="1"/>
              <a:t>powerpoint</a:t>
            </a:r>
            <a:r>
              <a:rPr lang="en-US" dirty="0"/>
              <a:t>, dashboards i.e. tableau</a:t>
            </a:r>
          </a:p>
          <a:p>
            <a:pPr marL="112713" indent="-112713">
              <a:buFont typeface="Arial" panose="020B0604020202020204" pitchFamily="34" charset="0"/>
              <a:buChar char="•"/>
            </a:pPr>
            <a:r>
              <a:rPr lang="en-US" b="1" dirty="0"/>
              <a:t>Data Mining</a:t>
            </a:r>
            <a:r>
              <a:rPr lang="en-US" dirty="0"/>
              <a:t> – includes machine learning (ML) &amp; data science; applies more sophisticated methods to understand and predict business outcomes.</a:t>
            </a:r>
          </a:p>
        </p:txBody>
      </p:sp>
    </p:spTree>
    <p:extLst>
      <p:ext uri="{BB962C8B-B14F-4D97-AF65-F5344CB8AC3E}">
        <p14:creationId xmlns:p14="http://schemas.microsoft.com/office/powerpoint/2010/main" val="66837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a:xfrm>
            <a:off x="0" y="107947"/>
            <a:ext cx="9144000" cy="591477"/>
          </a:xfrm>
        </p:spPr>
        <p:txBody>
          <a:bodyPr/>
          <a:lstStyle/>
          <a:p>
            <a:r>
              <a:rPr lang="en-US" dirty="0" smtClean="0"/>
              <a:t>Data Mining &amp; Science is almost always missing business acumen.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7" name="Shape 204"/>
          <p:cNvPicPr preferRelativeResize="0"/>
          <p:nvPr/>
        </p:nvPicPr>
        <p:blipFill rotWithShape="1">
          <a:blip r:embed="rId2">
            <a:alphaModFix/>
          </a:blip>
          <a:srcRect l="4369" t="88613" r="8232" b="4232"/>
          <a:stretch/>
        </p:blipFill>
        <p:spPr>
          <a:xfrm>
            <a:off x="120150" y="5219850"/>
            <a:ext cx="4370098" cy="367925"/>
          </a:xfrm>
          <a:prstGeom prst="rect">
            <a:avLst/>
          </a:prstGeom>
          <a:noFill/>
          <a:ln>
            <a:noFill/>
          </a:ln>
        </p:spPr>
      </p:pic>
      <p:pic>
        <p:nvPicPr>
          <p:cNvPr id="8" name="Shape 205"/>
          <p:cNvPicPr preferRelativeResize="0"/>
          <p:nvPr/>
        </p:nvPicPr>
        <p:blipFill rotWithShape="1">
          <a:blip r:embed="rId2">
            <a:alphaModFix/>
          </a:blip>
          <a:srcRect l="10632" t="16637" r="12932" b="14382"/>
          <a:stretch/>
        </p:blipFill>
        <p:spPr>
          <a:xfrm>
            <a:off x="172675" y="1702000"/>
            <a:ext cx="3821976" cy="3547900"/>
          </a:xfrm>
          <a:prstGeom prst="rect">
            <a:avLst/>
          </a:prstGeom>
          <a:noFill/>
          <a:ln>
            <a:noFill/>
          </a:ln>
        </p:spPr>
      </p:pic>
      <p:sp>
        <p:nvSpPr>
          <p:cNvPr id="10" name="Shape 207"/>
          <p:cNvSpPr txBox="1"/>
          <p:nvPr/>
        </p:nvSpPr>
        <p:spPr>
          <a:xfrm>
            <a:off x="4490251" y="1201000"/>
            <a:ext cx="4325099" cy="413487"/>
          </a:xfrm>
          <a:prstGeom prst="rect">
            <a:avLst/>
          </a:prstGeom>
          <a:noFill/>
          <a:ln>
            <a:noFill/>
          </a:ln>
        </p:spPr>
        <p:txBody>
          <a:bodyPr lIns="91425" tIns="91425" rIns="91425" bIns="91425" anchor="t" anchorCtr="0">
            <a:noAutofit/>
          </a:bodyPr>
          <a:lstStyle/>
          <a:p>
            <a:r>
              <a:rPr lang="en" u="sng">
                <a:latin typeface="Open Sans"/>
                <a:ea typeface="Open Sans"/>
                <a:cs typeface="Open Sans"/>
                <a:sym typeface="Open Sans"/>
              </a:rPr>
              <a:t>Data Science</a:t>
            </a:r>
          </a:p>
        </p:txBody>
      </p:sp>
      <p:sp>
        <p:nvSpPr>
          <p:cNvPr id="13" name="Shape 210"/>
          <p:cNvSpPr txBox="1"/>
          <p:nvPr/>
        </p:nvSpPr>
        <p:spPr>
          <a:xfrm>
            <a:off x="4541326" y="1654612"/>
            <a:ext cx="4325099" cy="1717238"/>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The study of information with the goal of extracting  meaningful insights and creating actionable recommendations.</a:t>
            </a:r>
          </a:p>
          <a:p>
            <a:endParaRPr sz="2400" dirty="0">
              <a:solidFill>
                <a:schemeClr val="bg1"/>
              </a:solidFill>
              <a:latin typeface="Open Sans"/>
              <a:ea typeface="Open Sans"/>
              <a:cs typeface="Open Sans"/>
              <a:sym typeface="Open Sans"/>
            </a:endParaRPr>
          </a:p>
          <a:p>
            <a:r>
              <a:rPr lang="en" sz="1000" i="1" dirty="0">
                <a:solidFill>
                  <a:schemeClr val="bg1"/>
                </a:solidFill>
                <a:latin typeface="Open Sans"/>
                <a:ea typeface="Open Sans"/>
                <a:cs typeface="Open Sans"/>
                <a:sym typeface="Open Sans"/>
              </a:rPr>
              <a:t>*often does not require “big data” or extremely exotic approaches to have a business impact</a:t>
            </a:r>
          </a:p>
        </p:txBody>
      </p:sp>
      <p:sp>
        <p:nvSpPr>
          <p:cNvPr id="14" name="Shape 211"/>
          <p:cNvSpPr txBox="1"/>
          <p:nvPr/>
        </p:nvSpPr>
        <p:spPr>
          <a:xfrm>
            <a:off x="4467751" y="4059378"/>
            <a:ext cx="4325099" cy="1218300"/>
          </a:xfrm>
          <a:prstGeom prst="rect">
            <a:avLst/>
          </a:prstGeom>
          <a:solidFill>
            <a:schemeClr val="accent6"/>
          </a:solidFill>
          <a:ln>
            <a:noFill/>
          </a:ln>
        </p:spPr>
        <p:txBody>
          <a:bodyPr lIns="91425" tIns="91425" rIns="91425" bIns="91425" anchor="t" anchorCtr="0">
            <a:noAutofit/>
          </a:bodyPr>
          <a:lstStyle/>
          <a:p>
            <a:r>
              <a:rPr lang="en" dirty="0">
                <a:solidFill>
                  <a:schemeClr val="bg1"/>
                </a:solidFill>
                <a:latin typeface="Open Sans"/>
                <a:ea typeface="Open Sans"/>
                <a:cs typeface="Open Sans"/>
                <a:sym typeface="Open Sans"/>
              </a:rPr>
              <a:t>An outgrowth of artificial intelligence, machine learning is the set of tools, methodologies and techniques allowing a computer to “learn” about a specific situation.  </a:t>
            </a:r>
          </a:p>
        </p:txBody>
      </p:sp>
      <p:sp>
        <p:nvSpPr>
          <p:cNvPr id="15" name="Rectangle 14"/>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 View</a:t>
            </a:r>
            <a:endParaRPr lang="en-US" dirty="0"/>
          </a:p>
        </p:txBody>
      </p:sp>
      <p:sp>
        <p:nvSpPr>
          <p:cNvPr id="16" name="Shape 207"/>
          <p:cNvSpPr txBox="1"/>
          <p:nvPr/>
        </p:nvSpPr>
        <p:spPr>
          <a:xfrm>
            <a:off x="4414051" y="3610825"/>
            <a:ext cx="4325099" cy="413487"/>
          </a:xfrm>
          <a:prstGeom prst="rect">
            <a:avLst/>
          </a:prstGeom>
          <a:noFill/>
          <a:ln>
            <a:noFill/>
          </a:ln>
        </p:spPr>
        <p:txBody>
          <a:bodyPr lIns="91425" tIns="91425" rIns="91425" bIns="91425" anchor="t" anchorCtr="0">
            <a:noAutofit/>
          </a:bodyPr>
          <a:lstStyle/>
          <a:p>
            <a:r>
              <a:rPr lang="en" u="sng" dirty="0" smtClean="0">
                <a:latin typeface="Open Sans"/>
                <a:ea typeface="Open Sans"/>
                <a:cs typeface="Open Sans"/>
                <a:sym typeface="Open Sans"/>
              </a:rPr>
              <a:t>Machine Learning</a:t>
            </a:r>
            <a:endParaRPr lang="en" u="sng" dirty="0">
              <a:latin typeface="Open Sans"/>
              <a:ea typeface="Open Sans"/>
              <a:cs typeface="Open Sans"/>
              <a:sym typeface="Open Sans"/>
            </a:endParaRPr>
          </a:p>
        </p:txBody>
      </p:sp>
    </p:spTree>
    <p:extLst>
      <p:ext uri="{BB962C8B-B14F-4D97-AF65-F5344CB8AC3E}">
        <p14:creationId xmlns:p14="http://schemas.microsoft.com/office/powerpoint/2010/main" val="16850001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p:nvPr/>
        </p:nvSpPr>
        <p:spPr>
          <a:xfrm>
            <a:off x="4467751" y="1932122"/>
            <a:ext cx="4370099" cy="1508700"/>
          </a:xfrm>
          <a:prstGeom prst="rect">
            <a:avLst/>
          </a:prstGeom>
          <a:solidFill>
            <a:srgbClr val="FFFFFF"/>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17" name="Shape 217"/>
          <p:cNvSpPr txBox="1"/>
          <p:nvPr/>
        </p:nvSpPr>
        <p:spPr>
          <a:xfrm>
            <a:off x="4467751" y="1970523"/>
            <a:ext cx="4370099" cy="1470299"/>
          </a:xfrm>
          <a:prstGeom prst="rect">
            <a:avLst/>
          </a:prstGeom>
          <a:noFill/>
          <a:ln>
            <a:noFill/>
          </a:ln>
        </p:spPr>
        <p:txBody>
          <a:bodyPr lIns="91425" tIns="91425" rIns="91425" bIns="91425" anchor="ctr" anchorCtr="0">
            <a:noAutofit/>
          </a:bodyPr>
          <a:lstStyle/>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Data science takes creativity</a:t>
            </a:r>
          </a:p>
          <a:p>
            <a:pPr marL="914400" lvl="1" indent="-228600">
              <a:lnSpc>
                <a:spcPct val="90000"/>
              </a:lnSpc>
              <a:spcBef>
                <a:spcPts val="440"/>
              </a:spcBef>
              <a:buClr>
                <a:srgbClr val="000000"/>
              </a:buClr>
              <a:buFont typeface="Open Sans"/>
              <a:buChar char="+"/>
            </a:pPr>
            <a:r>
              <a:rPr lang="en">
                <a:latin typeface="Open Sans"/>
                <a:ea typeface="Open Sans"/>
                <a:cs typeface="Open Sans"/>
                <a:sym typeface="Open Sans"/>
              </a:rPr>
              <a:t>Art &amp; Science</a:t>
            </a:r>
          </a:p>
          <a:p>
            <a:pPr marL="457200">
              <a:lnSpc>
                <a:spcPct val="90000"/>
              </a:lnSpc>
              <a:spcBef>
                <a:spcPts val="440"/>
              </a:spcBef>
            </a:pPr>
            <a:endParaRPr>
              <a:latin typeface="Open Sans"/>
              <a:ea typeface="Open Sans"/>
              <a:cs typeface="Open Sans"/>
              <a:sym typeface="Open Sans"/>
            </a:endParaRPr>
          </a:p>
          <a:p>
            <a:pPr marL="457200" indent="-342900">
              <a:lnSpc>
                <a:spcPct val="90000"/>
              </a:lnSpc>
              <a:spcBef>
                <a:spcPts val="440"/>
              </a:spcBef>
              <a:buClr>
                <a:srgbClr val="000000"/>
              </a:buClr>
              <a:buSzPct val="100000"/>
              <a:buFont typeface="Open Sans"/>
              <a:buChar char="+"/>
            </a:pPr>
            <a:r>
              <a:rPr lang="en">
                <a:latin typeface="Open Sans"/>
                <a:ea typeface="Open Sans"/>
                <a:cs typeface="Open Sans"/>
                <a:sym typeface="Open Sans"/>
              </a:rPr>
              <a:t>A sprinkle of obsessive behavior to explain the data phenomenon </a:t>
            </a:r>
          </a:p>
        </p:txBody>
      </p:sp>
      <p:sp>
        <p:nvSpPr>
          <p:cNvPr id="218" name="Shape 218"/>
          <p:cNvSpPr/>
          <p:nvPr/>
        </p:nvSpPr>
        <p:spPr>
          <a:xfrm>
            <a:off x="4467751" y="1465922"/>
            <a:ext cx="4370099" cy="504600"/>
          </a:xfrm>
          <a:prstGeom prst="rect">
            <a:avLst/>
          </a:prstGeom>
          <a:solidFill>
            <a:srgbClr val="3D89C9"/>
          </a:solidFill>
          <a:ln w="19050"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pic>
        <p:nvPicPr>
          <p:cNvPr id="219" name="Shape 219"/>
          <p:cNvPicPr preferRelativeResize="0"/>
          <p:nvPr/>
        </p:nvPicPr>
        <p:blipFill>
          <a:blip r:embed="rId3">
            <a:alphaModFix/>
          </a:blip>
          <a:stretch>
            <a:fillRect/>
          </a:stretch>
        </p:blipFill>
        <p:spPr>
          <a:xfrm>
            <a:off x="54376" y="1636563"/>
            <a:ext cx="3879099" cy="3702771"/>
          </a:xfrm>
          <a:prstGeom prst="rect">
            <a:avLst/>
          </a:prstGeom>
          <a:noFill/>
          <a:ln>
            <a:noFill/>
          </a:ln>
        </p:spPr>
      </p:pic>
      <p:sp>
        <p:nvSpPr>
          <p:cNvPr id="220" name="Shape 220"/>
          <p:cNvSpPr txBox="1"/>
          <p:nvPr/>
        </p:nvSpPr>
        <p:spPr>
          <a:xfrm>
            <a:off x="-2" y="5754529"/>
            <a:ext cx="9144000" cy="246299"/>
          </a:xfrm>
          <a:prstGeom prst="rect">
            <a:avLst/>
          </a:prstGeom>
          <a:noFill/>
          <a:ln>
            <a:noFill/>
          </a:ln>
        </p:spPr>
        <p:txBody>
          <a:bodyPr lIns="91425" tIns="45700" rIns="91425" bIns="45700" anchor="t" anchorCtr="0">
            <a:noAutofit/>
          </a:bodyPr>
          <a:lstStyle/>
          <a:p>
            <a:pPr algn="ctr">
              <a:buClr>
                <a:schemeClr val="lt1"/>
              </a:buClr>
              <a:buSzPct val="25000"/>
            </a:pPr>
            <a:r>
              <a:rPr lang="en" sz="1000">
                <a:solidFill>
                  <a:schemeClr val="lt1"/>
                </a:solidFill>
                <a:latin typeface="Arial"/>
                <a:ea typeface="Arial"/>
                <a:cs typeface="Arial"/>
                <a:sym typeface="Arial"/>
              </a:rPr>
              <a:t>© DataRobot, Inc. All rights reserved. - Confidential</a:t>
            </a:r>
          </a:p>
        </p:txBody>
      </p:sp>
      <p:sp>
        <p:nvSpPr>
          <p:cNvPr id="223" name="Shape 223"/>
          <p:cNvSpPr txBox="1"/>
          <p:nvPr/>
        </p:nvSpPr>
        <p:spPr>
          <a:xfrm>
            <a:off x="4467751" y="1465922"/>
            <a:ext cx="4370099" cy="504600"/>
          </a:xfrm>
          <a:prstGeom prst="rect">
            <a:avLst/>
          </a:prstGeom>
          <a:noFill/>
          <a:ln>
            <a:noFill/>
          </a:ln>
        </p:spPr>
        <p:txBody>
          <a:bodyPr lIns="91425" tIns="91425" rIns="91425" bIns="91425" anchor="t" anchorCtr="0">
            <a:noAutofit/>
          </a:bodyPr>
          <a:lstStyle/>
          <a:p>
            <a:pPr algn="ctr"/>
            <a:r>
              <a:rPr lang="en" sz="2400">
                <a:solidFill>
                  <a:srgbClr val="FFFFFF"/>
                </a:solidFill>
                <a:latin typeface="Open Sans"/>
                <a:ea typeface="Open Sans"/>
                <a:cs typeface="Open Sans"/>
                <a:sym typeface="Open Sans"/>
              </a:rPr>
              <a:t>Why hacking skills?</a:t>
            </a:r>
          </a:p>
        </p:txBody>
      </p:sp>
      <p:sp>
        <p:nvSpPr>
          <p:cNvPr id="224" name="Shape 224"/>
          <p:cNvSpPr txBox="1"/>
          <p:nvPr/>
        </p:nvSpPr>
        <p:spPr>
          <a:xfrm>
            <a:off x="4467751" y="3992986"/>
            <a:ext cx="4370099" cy="1079074"/>
          </a:xfrm>
          <a:prstGeom prst="rect">
            <a:avLst/>
          </a:prstGeom>
          <a:noFill/>
          <a:ln>
            <a:noFill/>
          </a:ln>
        </p:spPr>
        <p:txBody>
          <a:bodyPr lIns="91425" tIns="91425" rIns="91425" bIns="91425" anchor="t" anchorCtr="0">
            <a:noAutofit/>
          </a:bodyPr>
          <a:lstStyle/>
          <a:p>
            <a:pPr>
              <a:lnSpc>
                <a:spcPct val="90000"/>
              </a:lnSpc>
              <a:spcBef>
                <a:spcPts val="440"/>
              </a:spcBef>
            </a:pPr>
            <a:r>
              <a:rPr lang="en" sz="1600" dirty="0">
                <a:solidFill>
                  <a:schemeClr val="dk1"/>
                </a:solidFill>
                <a:latin typeface="Open Sans"/>
                <a:ea typeface="Open Sans"/>
                <a:cs typeface="Open Sans"/>
                <a:sym typeface="Open Sans"/>
              </a:rPr>
              <a:t>Both diagrams have expertise yet it is often overlooked.  Many data scientists are technically sound but lack business acumen or substantive expertise</a:t>
            </a:r>
            <a:r>
              <a:rPr lang="en" sz="1600" dirty="0" smtClean="0">
                <a:solidFill>
                  <a:schemeClr val="dk1"/>
                </a:solidFill>
                <a:latin typeface="Open Sans"/>
                <a:ea typeface="Open Sans"/>
                <a:cs typeface="Open Sans"/>
                <a:sym typeface="Open Sans"/>
              </a:rPr>
              <a:t>.</a:t>
            </a:r>
            <a:endParaRPr lang="en" sz="1600" dirty="0">
              <a:solidFill>
                <a:schemeClr val="dk1"/>
              </a:solidFill>
              <a:latin typeface="Open Sans"/>
              <a:ea typeface="Open Sans"/>
              <a:cs typeface="Open Sans"/>
              <a:sym typeface="Open Sans"/>
            </a:endParaRPr>
          </a:p>
        </p:txBody>
      </p:sp>
      <p:sp>
        <p:nvSpPr>
          <p:cNvPr id="226" name="Shape 226"/>
          <p:cNvSpPr txBox="1"/>
          <p:nvPr/>
        </p:nvSpPr>
        <p:spPr>
          <a:xfrm>
            <a:off x="4496326" y="3657597"/>
            <a:ext cx="4370099" cy="385763"/>
          </a:xfrm>
          <a:prstGeom prst="rect">
            <a:avLst/>
          </a:prstGeom>
          <a:solidFill>
            <a:schemeClr val="accent6"/>
          </a:solidFill>
          <a:ln>
            <a:noFill/>
          </a:ln>
        </p:spPr>
        <p:txBody>
          <a:bodyPr lIns="91425" tIns="91425" rIns="91425" bIns="91425" anchor="t" anchorCtr="0">
            <a:noAutofit/>
          </a:bodyPr>
          <a:lstStyle/>
          <a:p>
            <a:pPr algn="ctr"/>
            <a:r>
              <a:rPr lang="en" sz="1600" dirty="0" smtClean="0">
                <a:solidFill>
                  <a:srgbClr val="FFFFFF"/>
                </a:solidFill>
                <a:latin typeface="Open Sans"/>
                <a:ea typeface="Open Sans"/>
                <a:cs typeface="Open Sans"/>
                <a:sym typeface="Open Sans"/>
              </a:rPr>
              <a:t>My $0.02 </a:t>
            </a:r>
            <a:endParaRPr lang="en" dirty="0">
              <a:solidFill>
                <a:srgbClr val="FFFFFF"/>
              </a:solidFill>
              <a:latin typeface="Open Sans"/>
              <a:ea typeface="Open Sans"/>
              <a:cs typeface="Open Sans"/>
              <a:sym typeface="Open Sans"/>
            </a:endParaRPr>
          </a:p>
        </p:txBody>
      </p:sp>
      <p:sp>
        <p:nvSpPr>
          <p:cNvPr id="13" name="Title 2"/>
          <p:cNvSpPr txBox="1">
            <a:spLocks/>
          </p:cNvSpPr>
          <p:nvPr/>
        </p:nvSpPr>
        <p:spPr>
          <a:xfrm>
            <a:off x="0" y="207962"/>
            <a:ext cx="91440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smtClean="0"/>
              <a:t>Make sure that Expertise include Business Implications</a:t>
            </a:r>
            <a:endParaRPr lang="en-US" sz="3200" dirty="0"/>
          </a:p>
        </p:txBody>
      </p:sp>
      <p:sp>
        <p:nvSpPr>
          <p:cNvPr id="14" name="Rectangle 13"/>
          <p:cNvSpPr/>
          <p:nvPr/>
        </p:nvSpPr>
        <p:spPr>
          <a:xfrm>
            <a:off x="300038" y="1271588"/>
            <a:ext cx="3586162" cy="400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Another Popular View</a:t>
            </a:r>
            <a:endParaRPr lang="en-US" dirty="0"/>
          </a:p>
        </p:txBody>
      </p:sp>
    </p:spTree>
    <p:extLst>
      <p:ext uri="{BB962C8B-B14F-4D97-AF65-F5344CB8AC3E}">
        <p14:creationId xmlns:p14="http://schemas.microsoft.com/office/powerpoint/2010/main" val="2188119019"/>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Diagnosing &amp; Defining a data mining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352926" y="1395663"/>
            <a:ext cx="7190430" cy="3416320"/>
          </a:xfrm>
          <a:prstGeom prst="rect">
            <a:avLst/>
          </a:prstGeom>
          <a:noFill/>
        </p:spPr>
        <p:txBody>
          <a:bodyPr wrap="none" rtlCol="0">
            <a:spAutoFit/>
          </a:bodyPr>
          <a:lstStyle/>
          <a:p>
            <a:r>
              <a:rPr lang="en-US" sz="3600" u="sng" dirty="0" smtClean="0"/>
              <a:t>Questions to Ask:</a:t>
            </a:r>
            <a:endParaRPr lang="en-US" sz="3600" u="sng" dirty="0"/>
          </a:p>
          <a:p>
            <a:pPr marL="285750" indent="-285750">
              <a:buFont typeface="Arial" panose="020B0604020202020204" pitchFamily="34" charset="0"/>
              <a:buChar char="•"/>
            </a:pPr>
            <a:r>
              <a:rPr lang="en-US" sz="2000" dirty="0"/>
              <a:t>Is this a data mining problem? If so, what data would be helpful?</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What </a:t>
            </a:r>
            <a:r>
              <a:rPr lang="en-US" sz="2000" dirty="0"/>
              <a:t>is the current state?</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What </a:t>
            </a:r>
            <a:r>
              <a:rPr lang="en-US" sz="2000" dirty="0"/>
              <a:t>are the possible outcomes of the business scenario?  </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How </a:t>
            </a:r>
            <a:r>
              <a:rPr lang="en-US" sz="2000" dirty="0"/>
              <a:t>will the outcome of the data mining project be used?</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What </a:t>
            </a:r>
            <a:r>
              <a:rPr lang="en-US" sz="2000" dirty="0"/>
              <a:t>is success for this project?</a:t>
            </a:r>
          </a:p>
        </p:txBody>
      </p:sp>
    </p:spTree>
    <p:extLst>
      <p:ext uri="{BB962C8B-B14F-4D97-AF65-F5344CB8AC3E}">
        <p14:creationId xmlns:p14="http://schemas.microsoft.com/office/powerpoint/2010/main" val="2540953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Pitfalls</a:t>
            </a:r>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341836" y="1186927"/>
            <a:ext cx="8460329" cy="584775"/>
          </a:xfrm>
          <a:prstGeom prst="rect">
            <a:avLst/>
          </a:prstGeom>
          <a:noFill/>
        </p:spPr>
        <p:txBody>
          <a:bodyPr wrap="none" rtlCol="0">
            <a:spAutoFit/>
          </a:bodyPr>
          <a:lstStyle/>
          <a:p>
            <a:r>
              <a:rPr lang="en-US" sz="3200" b="1" dirty="0"/>
              <a:t>Without asking these questions your efforts will:</a:t>
            </a:r>
          </a:p>
        </p:txBody>
      </p:sp>
      <p:sp>
        <p:nvSpPr>
          <p:cNvPr id="7" name="TextBox 6"/>
          <p:cNvSpPr txBox="1"/>
          <p:nvPr/>
        </p:nvSpPr>
        <p:spPr>
          <a:xfrm>
            <a:off x="185737" y="2597568"/>
            <a:ext cx="510063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Have scope-creep or never end!</a:t>
            </a:r>
          </a:p>
          <a:p>
            <a:pPr marL="285750" indent="-285750">
              <a:buFont typeface="Arial" panose="020B0604020202020204" pitchFamily="34" charset="0"/>
              <a:buChar char="•"/>
            </a:pPr>
            <a:r>
              <a:rPr lang="en-US" sz="2800" dirty="0"/>
              <a:t>Be difficult to define success</a:t>
            </a:r>
          </a:p>
          <a:p>
            <a:pPr marL="285750" indent="-285750">
              <a:buFont typeface="Arial" panose="020B0604020202020204" pitchFamily="34" charset="0"/>
              <a:buChar char="•"/>
            </a:pPr>
            <a:r>
              <a:rPr lang="en-US" sz="2800" dirty="0"/>
              <a:t>Be difficult to implement or have a limited impact</a:t>
            </a:r>
          </a:p>
        </p:txBody>
      </p:sp>
      <p:pic>
        <p:nvPicPr>
          <p:cNvPr id="11266" name="Picture 2" descr="Image result for warning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9646" y="2143125"/>
            <a:ext cx="3461304" cy="285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580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5362" name="Picture 2" descr="Image result for worker bo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22" y="2133600"/>
            <a:ext cx="4762500" cy="3181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1683" y="1475874"/>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Meet Dale </a:t>
            </a:r>
          </a:p>
        </p:txBody>
      </p:sp>
      <p:sp>
        <p:nvSpPr>
          <p:cNvPr id="7" name="TextBox 6"/>
          <p:cNvSpPr txBox="1"/>
          <p:nvPr/>
        </p:nvSpPr>
        <p:spPr>
          <a:xfrm>
            <a:off x="545431" y="2133600"/>
            <a:ext cx="2839453" cy="2862322"/>
          </a:xfrm>
          <a:prstGeom prst="rect">
            <a:avLst/>
          </a:prstGeom>
          <a:noFill/>
        </p:spPr>
        <p:txBody>
          <a:bodyPr wrap="square" rtlCol="0">
            <a:spAutoFit/>
          </a:bodyPr>
          <a:lstStyle/>
          <a:p>
            <a:pPr marL="112713" indent="-112713">
              <a:buFont typeface="Arial" panose="020B0604020202020204" pitchFamily="34" charset="0"/>
              <a:buChar char="•"/>
            </a:pPr>
            <a:r>
              <a:rPr lang="en-US" dirty="0"/>
              <a:t> Runs the analytics group at Busy-ness Corp a large conglomerate that makes, distributes and services corn dogs.</a:t>
            </a:r>
          </a:p>
          <a:p>
            <a:pPr marL="112713" indent="-112713">
              <a:buFont typeface="Arial" panose="020B0604020202020204" pitchFamily="34" charset="0"/>
              <a:buChar char="•"/>
            </a:pPr>
            <a:endParaRPr lang="en-US" dirty="0"/>
          </a:p>
          <a:p>
            <a:pPr marL="112713" indent="-112713">
              <a:buFont typeface="Arial" panose="020B0604020202020204" pitchFamily="34" charset="0"/>
              <a:buChar char="•"/>
            </a:pPr>
            <a:r>
              <a:rPr lang="en-US" dirty="0"/>
              <a:t>He looks miserable because senior leaders make his job harder than needed.  </a:t>
            </a:r>
          </a:p>
        </p:txBody>
      </p:sp>
      <p:sp>
        <p:nvSpPr>
          <p:cNvPr id="10" name="Rectangle 9"/>
          <p:cNvSpPr/>
          <p:nvPr/>
        </p:nvSpPr>
        <p:spPr>
          <a:xfrm>
            <a:off x="794083" y="5526505"/>
            <a:ext cx="7812505" cy="3529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help Dale add some structure to his data mining projects. </a:t>
            </a:r>
          </a:p>
        </p:txBody>
      </p:sp>
    </p:spTree>
    <p:extLst>
      <p:ext uri="{BB962C8B-B14F-4D97-AF65-F5344CB8AC3E}">
        <p14:creationId xmlns:p14="http://schemas.microsoft.com/office/powerpoint/2010/main" val="2305187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18434" name="Picture 2" descr="Image result for asshole boss"/>
          <p:cNvPicPr>
            <a:picLocks noChangeAspect="1" noChangeArrowheads="1"/>
          </p:cNvPicPr>
          <p:nvPr/>
        </p:nvPicPr>
        <p:blipFill rotWithShape="1">
          <a:blip r:embed="rId3">
            <a:extLst>
              <a:ext uri="{28A0092B-C50C-407E-A947-70E740481C1C}">
                <a14:useLocalDpi xmlns:a14="http://schemas.microsoft.com/office/drawing/2010/main" val="0"/>
              </a:ext>
            </a:extLst>
          </a:blip>
          <a:srcRect l="7226" r="6348"/>
          <a:stretch/>
        </p:blipFill>
        <p:spPr bwMode="auto">
          <a:xfrm>
            <a:off x="371363" y="2078194"/>
            <a:ext cx="3128210" cy="2714626"/>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3176337" y="1090863"/>
            <a:ext cx="5534526" cy="1235242"/>
          </a:xfrm>
          <a:prstGeom prst="wedgeEllipseCallout">
            <a:avLst>
              <a:gd name="adj1" fmla="val -58631"/>
              <a:gd name="adj2" fmla="val 1013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Hey Dale, its me…the boss.</a:t>
            </a:r>
          </a:p>
          <a:p>
            <a:pPr algn="ctr"/>
            <a:r>
              <a:rPr lang="en-US" dirty="0"/>
              <a:t>I read in the WSJ that everyone should be using </a:t>
            </a:r>
            <a:r>
              <a:rPr lang="en-US" dirty="0" err="1"/>
              <a:t>blockchain</a:t>
            </a:r>
            <a:r>
              <a:rPr lang="en-US" dirty="0"/>
              <a:t>.  Should we?</a:t>
            </a:r>
          </a:p>
        </p:txBody>
      </p:sp>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2601959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boss stock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39" y="1454267"/>
            <a:ext cx="3070225" cy="460533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8" name="TextBox 7"/>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Oval Callout 10"/>
          <p:cNvSpPr/>
          <p:nvPr/>
        </p:nvSpPr>
        <p:spPr>
          <a:xfrm>
            <a:off x="3176336" y="1090863"/>
            <a:ext cx="5872129" cy="1734224"/>
          </a:xfrm>
          <a:prstGeom prst="wedgeEllipseCallout">
            <a:avLst>
              <a:gd name="adj1" fmla="val -64850"/>
              <a:gd name="adj2" fmla="val 2689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Your </a:t>
            </a:r>
            <a:r>
              <a:rPr lang="en-US" sz="1600" dirty="0" err="1"/>
              <a:t>Daleness</a:t>
            </a:r>
            <a:r>
              <a:rPr lang="en-US" sz="1600" dirty="0"/>
              <a:t>, I work in marketing and want to look intelligent (hence the glasses).  I want to do a mailing to prospective corndog eaters.  Can you identify how many postcards we should send &amp; ROI?</a:t>
            </a:r>
          </a:p>
        </p:txBody>
      </p:sp>
    </p:spTree>
    <p:extLst>
      <p:ext uri="{BB962C8B-B14F-4D97-AF65-F5344CB8AC3E}">
        <p14:creationId xmlns:p14="http://schemas.microsoft.com/office/powerpoint/2010/main" val="4135124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t="2366"/>
          <a:stretch/>
        </p:blipFill>
        <p:spPr bwMode="auto">
          <a:xfrm>
            <a:off x="130838" y="2579427"/>
            <a:ext cx="3629025" cy="358967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1" name="Oval Callout 10"/>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Dale-</a:t>
            </a:r>
            <a:r>
              <a:rPr lang="en-US" dirty="0" err="1"/>
              <a:t>areno</a:t>
            </a:r>
            <a:r>
              <a:rPr lang="en-US" dirty="0"/>
              <a:t>!  I think we are getting a lot more calls than usual about defective corn dogs.    Can you look into whether or not that’s true? </a:t>
            </a:r>
          </a:p>
        </p:txBody>
      </p:sp>
      <p:sp>
        <p:nvSpPr>
          <p:cNvPr id="12" name="TextBox 11"/>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125072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Image result for funny business stock photos"/>
          <p:cNvPicPr>
            <a:picLocks noChangeAspect="1" noChangeArrowheads="1"/>
          </p:cNvPicPr>
          <p:nvPr/>
        </p:nvPicPr>
        <p:blipFill rotWithShape="1">
          <a:blip r:embed="rId3">
            <a:extLst>
              <a:ext uri="{28A0092B-C50C-407E-A947-70E740481C1C}">
                <a14:useLocalDpi xmlns:a14="http://schemas.microsoft.com/office/drawing/2010/main" val="0"/>
              </a:ext>
            </a:extLst>
          </a:blip>
          <a:srcRect b="8527"/>
          <a:stretch/>
        </p:blipFill>
        <p:spPr bwMode="auto">
          <a:xfrm>
            <a:off x="223814" y="2173359"/>
            <a:ext cx="3714750" cy="243958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0" name="Oval Callout 9"/>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Notorious DALE, let’s forecast how many of our current corn dog debtors will be delinquent.  Is that getting better or worse over time?</a:t>
            </a:r>
          </a:p>
        </p:txBody>
      </p:sp>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Tree>
    <p:extLst>
      <p:ext uri="{BB962C8B-B14F-4D97-AF65-F5344CB8AC3E}">
        <p14:creationId xmlns:p14="http://schemas.microsoft.com/office/powerpoint/2010/main" val="1872128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99336178"/>
              </p:ext>
            </p:extLst>
          </p:nvPr>
        </p:nvGraphicFramePr>
        <p:xfrm>
          <a:off x="614363" y="1111250"/>
          <a:ext cx="7915275" cy="34747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xmlns="" val="10000"/>
                  </a:ext>
                </a:extLst>
              </a:tr>
              <a:tr h="370840">
                <a:tc>
                  <a:txBody>
                    <a:bodyPr/>
                    <a:lstStyle/>
                    <a:p>
                      <a:pPr algn="ctr"/>
                      <a:r>
                        <a:rPr lang="en-US" sz="2000" b="1" kern="1200" baseline="0" dirty="0">
                          <a:solidFill>
                            <a:schemeClr val="accent1"/>
                          </a:solidFill>
                          <a:latin typeface="+mn-lt"/>
                          <a:ea typeface="+mn-ea"/>
                          <a:cs typeface="+mn-cs"/>
                        </a:rPr>
                        <a:t>6:30</a:t>
                      </a:r>
                    </a:p>
                  </a:txBody>
                  <a:tcPr/>
                </a:tc>
                <a:tc>
                  <a:txBody>
                    <a:bodyPr/>
                    <a:lstStyle/>
                    <a:p>
                      <a:pPr algn="ctr"/>
                      <a:r>
                        <a:rPr lang="en-US" sz="2000" b="1" kern="1200" baseline="0" dirty="0">
                          <a:solidFill>
                            <a:schemeClr val="accent1"/>
                          </a:solidFill>
                          <a:latin typeface="+mn-lt"/>
                          <a:ea typeface="+mn-ea"/>
                          <a:cs typeface="+mn-cs"/>
                        </a:rPr>
                        <a:t>7:00</a:t>
                      </a:r>
                    </a:p>
                  </a:txBody>
                  <a:tcPr/>
                </a:tc>
                <a:tc>
                  <a:txBody>
                    <a:bodyPr/>
                    <a:lstStyle/>
                    <a:p>
                      <a:r>
                        <a:rPr lang="en-US" sz="2000" b="1" kern="1200" baseline="0" dirty="0">
                          <a:solidFill>
                            <a:schemeClr val="accent1"/>
                          </a:solidFill>
                          <a:latin typeface="+mn-lt"/>
                          <a:ea typeface="+mn-ea"/>
                          <a:cs typeface="+mn-cs"/>
                        </a:rPr>
                        <a:t>Introductions</a:t>
                      </a:r>
                    </a:p>
                  </a:txBody>
                  <a:tcPr/>
                </a:tc>
                <a:extLst>
                  <a:ext uri="{0D108BD9-81ED-4DB2-BD59-A6C34878D82A}">
                    <a16:rowId xmlns:a16="http://schemas.microsoft.com/office/drawing/2014/main" xmlns="" val="10001"/>
                  </a:ext>
                </a:extLst>
              </a:tr>
              <a:tr h="370840">
                <a:tc>
                  <a:txBody>
                    <a:bodyPr/>
                    <a:lstStyle/>
                    <a:p>
                      <a:pPr algn="ctr"/>
                      <a:r>
                        <a:rPr lang="en-US" sz="2000" kern="1200" baseline="0" dirty="0">
                          <a:solidFill>
                            <a:schemeClr val="dk1"/>
                          </a:solidFill>
                          <a:latin typeface="+mn-lt"/>
                          <a:ea typeface="+mn-ea"/>
                          <a:cs typeface="+mn-cs"/>
                        </a:rPr>
                        <a:t>7:00</a:t>
                      </a:r>
                    </a:p>
                  </a:txBody>
                  <a:tcPr/>
                </a:tc>
                <a:tc>
                  <a:txBody>
                    <a:bodyPr/>
                    <a:lstStyle/>
                    <a:p>
                      <a:pPr algn="ctr"/>
                      <a:r>
                        <a:rPr lang="en-US" sz="2000" kern="1200" baseline="0" dirty="0">
                          <a:solidFill>
                            <a:schemeClr val="dk1"/>
                          </a:solidFill>
                          <a:latin typeface="+mn-lt"/>
                          <a:ea typeface="+mn-ea"/>
                          <a:cs typeface="+mn-cs"/>
                        </a:rPr>
                        <a:t>7:30</a:t>
                      </a: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a16="http://schemas.microsoft.com/office/drawing/2014/main" xmlns="" val="10002"/>
                  </a:ext>
                </a:extLst>
              </a:tr>
              <a:tr h="370840">
                <a:tc>
                  <a:txBody>
                    <a:bodyPr/>
                    <a:lstStyle/>
                    <a:p>
                      <a:pPr algn="ctr"/>
                      <a:r>
                        <a:rPr lang="en-US" sz="2000" kern="1200" baseline="0" dirty="0">
                          <a:solidFill>
                            <a:schemeClr val="dk1"/>
                          </a:solidFill>
                          <a:latin typeface="+mn-lt"/>
                          <a:ea typeface="+mn-ea"/>
                          <a:cs typeface="+mn-cs"/>
                        </a:rPr>
                        <a:t>7:30</a:t>
                      </a:r>
                    </a:p>
                  </a:txBody>
                  <a:tcPr/>
                </a:tc>
                <a:tc>
                  <a:txBody>
                    <a:bodyPr/>
                    <a:lstStyle/>
                    <a:p>
                      <a:pPr algn="ctr"/>
                      <a:r>
                        <a:rPr lang="en-US" sz="2000" kern="1200" baseline="0" dirty="0">
                          <a:solidFill>
                            <a:schemeClr val="dk1"/>
                          </a:solidFill>
                          <a:latin typeface="+mn-lt"/>
                          <a:ea typeface="+mn-ea"/>
                          <a:cs typeface="+mn-cs"/>
                        </a:rPr>
                        <a:t>7:45</a:t>
                      </a:r>
                    </a:p>
                  </a:txBody>
                  <a:tcPr/>
                </a:tc>
                <a:tc>
                  <a:txBody>
                    <a:bodyPr/>
                    <a:lstStyle/>
                    <a:p>
                      <a:r>
                        <a:rPr lang="en-US" sz="2000" kern="1200" baseline="0" dirty="0">
                          <a:solidFill>
                            <a:schemeClr val="dk1"/>
                          </a:solidFill>
                          <a:latin typeface="+mn-lt"/>
                          <a:ea typeface="+mn-ea"/>
                          <a:cs typeface="+mn-cs"/>
                        </a:rPr>
                        <a:t>Community Learning Expectations</a:t>
                      </a:r>
                    </a:p>
                  </a:txBody>
                  <a:tcPr/>
                </a:tc>
                <a:extLst>
                  <a:ext uri="{0D108BD9-81ED-4DB2-BD59-A6C34878D82A}">
                    <a16:rowId xmlns:a16="http://schemas.microsoft.com/office/drawing/2014/main" xmlns="" val="10003"/>
                  </a:ext>
                </a:extLst>
              </a:tr>
              <a:tr h="370840">
                <a:tc>
                  <a:txBody>
                    <a:bodyPr/>
                    <a:lstStyle/>
                    <a:p>
                      <a:pPr algn="ctr"/>
                      <a:r>
                        <a:rPr lang="en-US" sz="2000" kern="1200" baseline="0" dirty="0">
                          <a:solidFill>
                            <a:schemeClr val="dk1"/>
                          </a:solidFill>
                          <a:latin typeface="+mn-lt"/>
                          <a:ea typeface="+mn-ea"/>
                          <a:cs typeface="+mn-cs"/>
                        </a:rPr>
                        <a:t>7:45</a:t>
                      </a:r>
                    </a:p>
                  </a:txBody>
                  <a:tcPr/>
                </a:tc>
                <a:tc>
                  <a:txBody>
                    <a:bodyPr/>
                    <a:lstStyle/>
                    <a:p>
                      <a:pPr algn="ctr"/>
                      <a:r>
                        <a:rPr lang="en-US" sz="2000" kern="1200" baseline="0" dirty="0">
                          <a:solidFill>
                            <a:schemeClr val="dk1"/>
                          </a:solidFill>
                          <a:latin typeface="+mn-lt"/>
                          <a:ea typeface="+mn-ea"/>
                          <a:cs typeface="+mn-cs"/>
                        </a:rPr>
                        <a:t>8:00</a:t>
                      </a: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xmlns="" val="10004"/>
                  </a:ext>
                </a:extLst>
              </a:tr>
              <a:tr h="370840">
                <a:tc>
                  <a:txBody>
                    <a:bodyPr/>
                    <a:lstStyle/>
                    <a:p>
                      <a:pPr algn="ctr"/>
                      <a:r>
                        <a:rPr lang="en-US" sz="2000" kern="1200" baseline="0" dirty="0">
                          <a:solidFill>
                            <a:schemeClr val="dk1"/>
                          </a:solidFill>
                          <a:latin typeface="+mn-lt"/>
                          <a:ea typeface="+mn-ea"/>
                          <a:cs typeface="+mn-cs"/>
                        </a:rPr>
                        <a:t>8:00</a:t>
                      </a:r>
                    </a:p>
                  </a:txBody>
                  <a:tcPr/>
                </a:tc>
                <a:tc>
                  <a:txBody>
                    <a:bodyPr/>
                    <a:lstStyle/>
                    <a:p>
                      <a:pPr algn="ctr"/>
                      <a:r>
                        <a:rPr lang="en-US" sz="2000" kern="1200" baseline="0" dirty="0">
                          <a:solidFill>
                            <a:schemeClr val="dk1"/>
                          </a:solidFill>
                          <a:latin typeface="+mn-lt"/>
                          <a:ea typeface="+mn-ea"/>
                          <a:cs typeface="+mn-cs"/>
                        </a:rPr>
                        <a:t>8:30</a:t>
                      </a: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5"/>
                  </a:ext>
                </a:extLst>
              </a:tr>
              <a:tr h="370840">
                <a:tc>
                  <a:txBody>
                    <a:bodyPr/>
                    <a:lstStyle/>
                    <a:p>
                      <a:pPr algn="ctr"/>
                      <a:r>
                        <a:rPr lang="en-US" sz="2000" kern="1200" baseline="0" dirty="0">
                          <a:solidFill>
                            <a:schemeClr val="dk1"/>
                          </a:solidFill>
                          <a:latin typeface="+mn-lt"/>
                          <a:ea typeface="+mn-ea"/>
                          <a:cs typeface="+mn-cs"/>
                        </a:rPr>
                        <a:t>8:30</a:t>
                      </a:r>
                    </a:p>
                  </a:txBody>
                  <a:tcPr/>
                </a:tc>
                <a:tc>
                  <a:txBody>
                    <a:bodyPr/>
                    <a:lstStyle/>
                    <a:p>
                      <a:pPr algn="ctr"/>
                      <a:r>
                        <a:rPr lang="en-US" sz="2000" kern="1200" baseline="0" dirty="0">
                          <a:solidFill>
                            <a:schemeClr val="dk1"/>
                          </a:solidFill>
                          <a:latin typeface="+mn-lt"/>
                          <a:ea typeface="+mn-ea"/>
                          <a:cs typeface="+mn-cs"/>
                        </a:rPr>
                        <a:t>9:00</a:t>
                      </a:r>
                    </a:p>
                  </a:txBody>
                  <a:tcPr/>
                </a:tc>
                <a:tc>
                  <a:txBody>
                    <a:bodyPr/>
                    <a:lstStyle/>
                    <a:p>
                      <a:r>
                        <a:rPr lang="en-US" sz="2000" kern="1200" baseline="0" dirty="0" smtClean="0">
                          <a:solidFill>
                            <a:schemeClr val="dk1"/>
                          </a:solidFill>
                          <a:latin typeface="+mn-lt"/>
                          <a:ea typeface="+mn-ea"/>
                          <a:cs typeface="+mn-cs"/>
                        </a:rPr>
                        <a:t>Intro to R</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6"/>
                  </a:ext>
                </a:extLst>
              </a:tr>
              <a:tr h="370840">
                <a:tc>
                  <a:txBody>
                    <a:bodyPr/>
                    <a:lstStyle/>
                    <a:p>
                      <a:pPr algn="ctr"/>
                      <a:r>
                        <a:rPr lang="en-US" sz="2000" kern="1200" baseline="0" dirty="0">
                          <a:solidFill>
                            <a:schemeClr val="dk1"/>
                          </a:solidFill>
                          <a:latin typeface="+mn-lt"/>
                          <a:ea typeface="+mn-ea"/>
                          <a:cs typeface="+mn-cs"/>
                        </a:rPr>
                        <a:t>9:00</a:t>
                      </a:r>
                    </a:p>
                  </a:txBody>
                  <a:tcPr/>
                </a:tc>
                <a:tc>
                  <a:txBody>
                    <a:bodyPr/>
                    <a:lstStyle/>
                    <a:p>
                      <a:pPr algn="ctr"/>
                      <a:r>
                        <a:rPr lang="en-US" sz="2000" kern="1200" baseline="0" dirty="0">
                          <a:solidFill>
                            <a:schemeClr val="dk1"/>
                          </a:solidFill>
                          <a:latin typeface="+mn-lt"/>
                          <a:ea typeface="+mn-ea"/>
                          <a:cs typeface="+mn-cs"/>
                        </a:rPr>
                        <a:t>9:30</a:t>
                      </a:r>
                    </a:p>
                  </a:txBody>
                  <a:tcPr/>
                </a:tc>
                <a:tc>
                  <a:txBody>
                    <a:bodyPr/>
                    <a:lstStyle/>
                    <a:p>
                      <a:r>
                        <a:rPr lang="en-US" sz="2000" kern="1200" baseline="0" dirty="0" smtClean="0">
                          <a:solidFill>
                            <a:schemeClr val="dk1"/>
                          </a:solidFill>
                          <a:latin typeface="+mn-lt"/>
                          <a:ea typeface="+mn-ea"/>
                          <a:cs typeface="+mn-cs"/>
                        </a:rPr>
                        <a:t>Q/A, Individualized help w/R environment</a:t>
                      </a:r>
                    </a:p>
                    <a:p>
                      <a:r>
                        <a:rPr lang="en-US" sz="2000" kern="1200" baseline="0" dirty="0" smtClean="0">
                          <a:solidFill>
                            <a:schemeClr val="dk1"/>
                          </a:solidFill>
                          <a:latin typeface="+mn-lt"/>
                          <a:ea typeface="+mn-ea"/>
                          <a:cs typeface="+mn-cs"/>
                        </a:rPr>
                        <a:t>Case Study Assignment</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7"/>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7/16/2018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Tree>
    <p:extLst>
      <p:ext uri="{BB962C8B-B14F-4D97-AF65-F5344CB8AC3E}">
        <p14:creationId xmlns:p14="http://schemas.microsoft.com/office/powerpoint/2010/main" val="1701185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22532" name="Picture 4" descr="Image result for bo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25" y="2125672"/>
            <a:ext cx="36576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2" name="Oval Callout 11"/>
          <p:cNvSpPr/>
          <p:nvPr/>
        </p:nvSpPr>
        <p:spPr>
          <a:xfrm>
            <a:off x="3176336" y="1090863"/>
            <a:ext cx="5967663" cy="1235242"/>
          </a:xfrm>
          <a:prstGeom prst="wedgeEllipseCallout">
            <a:avLst>
              <a:gd name="adj1" fmla="val -57645"/>
              <a:gd name="adj2" fmla="val 1079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East coast regional corn dog sales are up!  I wonder if my region is worse than the West coast region.  </a:t>
            </a:r>
          </a:p>
        </p:txBody>
      </p:sp>
    </p:spTree>
    <p:extLst>
      <p:ext uri="{BB962C8B-B14F-4D97-AF65-F5344CB8AC3E}">
        <p14:creationId xmlns:p14="http://schemas.microsoft.com/office/powerpoint/2010/main" val="2131718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Let’s do this for real</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9" name="Picture 2" descr="Image result for devil wears prada"/>
          <p:cNvPicPr>
            <a:picLocks noChangeAspect="1" noChangeArrowheads="1"/>
          </p:cNvPicPr>
          <p:nvPr/>
        </p:nvPicPr>
        <p:blipFill rotWithShape="1">
          <a:blip r:embed="rId3">
            <a:extLst>
              <a:ext uri="{28A0092B-C50C-407E-A947-70E740481C1C}">
                <a14:useLocalDpi xmlns:a14="http://schemas.microsoft.com/office/drawing/2010/main" val="0"/>
              </a:ext>
            </a:extLst>
          </a:blip>
          <a:srcRect l="23724" r="14187"/>
          <a:stretch/>
        </p:blipFill>
        <p:spPr bwMode="auto">
          <a:xfrm>
            <a:off x="204716" y="1721821"/>
            <a:ext cx="3725839" cy="33718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238205" y="4892124"/>
            <a:ext cx="5742021" cy="1200329"/>
          </a:xfrm>
          <a:prstGeom prst="rect">
            <a:avLst/>
          </a:prstGeom>
          <a:solidFill>
            <a:schemeClr val="bg2"/>
          </a:solidFill>
        </p:spPr>
        <p:txBody>
          <a:bodyPr wrap="none" rtlCol="0">
            <a:spAutoFit/>
          </a:bodyPr>
          <a:lstStyle/>
          <a:p>
            <a:r>
              <a:rPr lang="en-US" dirty="0"/>
              <a:t>Is this a data mining problem?</a:t>
            </a:r>
          </a:p>
          <a:p>
            <a:r>
              <a:rPr lang="en-US" dirty="0"/>
              <a:t>What is the current state?</a:t>
            </a:r>
          </a:p>
          <a:p>
            <a:r>
              <a:rPr lang="en-US" dirty="0"/>
              <a:t>What are the possible outcomes of the business scenario?  </a:t>
            </a:r>
          </a:p>
          <a:p>
            <a:r>
              <a:rPr lang="en-US" dirty="0"/>
              <a:t>How will the outcome of the data mining project be used?</a:t>
            </a:r>
          </a:p>
        </p:txBody>
      </p:sp>
      <p:sp>
        <p:nvSpPr>
          <p:cNvPr id="11" name="Oval Callout 10"/>
          <p:cNvSpPr/>
          <p:nvPr/>
        </p:nvSpPr>
        <p:spPr>
          <a:xfrm>
            <a:off x="2743200" y="1090863"/>
            <a:ext cx="6400799" cy="1235242"/>
          </a:xfrm>
          <a:prstGeom prst="wedgeEllipseCallout">
            <a:avLst>
              <a:gd name="adj1" fmla="val -59990"/>
              <a:gd name="adj2" fmla="val 980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Despite that idiot in marketing selling defective dogs, we need a new warehouse in the East region.  Which zip code should we build it in to support a strong workforce?  </a:t>
            </a:r>
          </a:p>
        </p:txBody>
      </p:sp>
    </p:spTree>
    <p:extLst>
      <p:ext uri="{BB962C8B-B14F-4D97-AF65-F5344CB8AC3E}">
        <p14:creationId xmlns:p14="http://schemas.microsoft.com/office/powerpoint/2010/main" val="2322875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businessman stock phot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8185" y="1938460"/>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3902092_MotionElements_successful-black-businessman_pre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8263" y="1191352"/>
            <a:ext cx="5147475" cy="3912576"/>
          </a:xfrm>
          <a:prstGeom prst="rect">
            <a:avLst/>
          </a:prstGeom>
        </p:spPr>
      </p:pic>
      <p:sp>
        <p:nvSpPr>
          <p:cNvPr id="9" name="Rectangle 8"/>
          <p:cNvSpPr/>
          <p:nvPr/>
        </p:nvSpPr>
        <p:spPr>
          <a:xfrm>
            <a:off x="4185138" y="5936958"/>
            <a:ext cx="5363308" cy="415498"/>
          </a:xfrm>
          <a:prstGeom prst="rect">
            <a:avLst/>
          </a:prstGeom>
        </p:spPr>
        <p:txBody>
          <a:bodyPr wrap="square">
            <a:spAutoFit/>
          </a:bodyPr>
          <a:lstStyle/>
          <a:p>
            <a:r>
              <a:rPr lang="en-US" sz="1050" dirty="0">
                <a:hlinkClick r:id="rId6"/>
              </a:rPr>
              <a:t>https://</a:t>
            </a:r>
            <a:r>
              <a:rPr lang="en-US" sz="1050" dirty="0" smtClean="0">
                <a:hlinkClick r:id="rId6"/>
              </a:rPr>
              <a:t>www.motionelements.com/stock-video-3902092-successful-black-businessman</a:t>
            </a:r>
            <a:endParaRPr lang="en-US" sz="1050" dirty="0" smtClean="0"/>
          </a:p>
          <a:p>
            <a:endParaRPr lang="en-US" sz="1050" dirty="0"/>
          </a:p>
        </p:txBody>
      </p:sp>
      <p:sp>
        <p:nvSpPr>
          <p:cNvPr id="11" name="Title 2"/>
          <p:cNvSpPr>
            <a:spLocks noGrp="1"/>
          </p:cNvSpPr>
          <p:nvPr>
            <p:ph type="title"/>
          </p:nvPr>
        </p:nvSpPr>
        <p:spPr>
          <a:xfrm>
            <a:off x="628650" y="365126"/>
            <a:ext cx="7886700" cy="591477"/>
          </a:xfrm>
        </p:spPr>
        <p:txBody>
          <a:bodyPr/>
          <a:lstStyle/>
          <a:p>
            <a:r>
              <a:rPr lang="en-US" dirty="0" smtClean="0"/>
              <a:t>Let’s call Dale to tell him what </a:t>
            </a:r>
            <a:r>
              <a:rPr lang="en-US" smtClean="0"/>
              <a:t>we learned.</a:t>
            </a:r>
            <a:endParaRPr lang="en-US" dirty="0"/>
          </a:p>
        </p:txBody>
      </p:sp>
    </p:spTree>
    <p:extLst>
      <p:ext uri="{BB962C8B-B14F-4D97-AF65-F5344CB8AC3E}">
        <p14:creationId xmlns:p14="http://schemas.microsoft.com/office/powerpoint/2010/main" val="6879288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8" name="TextBox 7"/>
          <p:cNvSpPr txBox="1"/>
          <p:nvPr/>
        </p:nvSpPr>
        <p:spPr>
          <a:xfrm>
            <a:off x="504967" y="1883391"/>
            <a:ext cx="3358612" cy="3693319"/>
          </a:xfrm>
          <a:prstGeom prst="rect">
            <a:avLst/>
          </a:prstGeom>
          <a:noFill/>
        </p:spPr>
        <p:txBody>
          <a:bodyPr wrap="none" rtlCol="0">
            <a:spAutoFit/>
          </a:bodyPr>
          <a:lstStyle>
            <a:defPPr>
              <a:defRPr lang="en-US"/>
            </a:defPPr>
            <a:lvl1pPr marL="285750" indent="-285750">
              <a:buFont typeface="Arial" panose="020B0604020202020204" pitchFamily="34" charset="0"/>
              <a:buChar char="•"/>
            </a:lvl1pPr>
            <a:lvl2pPr marL="742950" lvl="1" indent="-285750">
              <a:buFont typeface="Arial" panose="020B0604020202020204" pitchFamily="34" charset="0"/>
              <a:buChar char="•"/>
            </a:lvl2pPr>
            <a:lvl3pPr marL="1200150" lvl="2" indent="-285750">
              <a:buFont typeface="Arial" panose="020B0604020202020204" pitchFamily="34" charset="0"/>
              <a:buChar char="•"/>
            </a:lvl3pPr>
            <a:lvl4pPr marL="1657350" lvl="3" indent="-285750">
              <a:buFont typeface="Arial" panose="020B0604020202020204" pitchFamily="34" charset="0"/>
              <a:buChar char="•"/>
            </a:lvl4pPr>
            <a:lvl5pPr marL="2114550" lvl="4" indent="-285750">
              <a:buFont typeface="Arial" panose="020B0604020202020204" pitchFamily="34" charset="0"/>
              <a:buChar char="•"/>
            </a:lvl5pPr>
          </a:lstStyle>
          <a:p>
            <a:r>
              <a:rPr lang="en-US" dirty="0"/>
              <a:t>Retrospective</a:t>
            </a:r>
          </a:p>
          <a:p>
            <a:r>
              <a:rPr lang="en-US" dirty="0"/>
              <a:t>Descriptive</a:t>
            </a:r>
          </a:p>
          <a:p>
            <a:r>
              <a:rPr lang="en-US" dirty="0"/>
              <a:t>Data Science</a:t>
            </a:r>
          </a:p>
          <a:p>
            <a:pPr lvl="1"/>
            <a:r>
              <a:rPr lang="en-US" dirty="0"/>
              <a:t>Predictive</a:t>
            </a:r>
          </a:p>
          <a:p>
            <a:pPr lvl="2"/>
            <a:r>
              <a:rPr lang="en-US" dirty="0"/>
              <a:t>Supervised Learning</a:t>
            </a:r>
          </a:p>
          <a:p>
            <a:pPr lvl="3"/>
            <a:r>
              <a:rPr lang="en-US" dirty="0"/>
              <a:t>Classification</a:t>
            </a:r>
          </a:p>
          <a:p>
            <a:pPr lvl="4"/>
            <a:r>
              <a:rPr lang="en-US" dirty="0"/>
              <a:t>Binary</a:t>
            </a:r>
          </a:p>
          <a:p>
            <a:pPr lvl="4"/>
            <a:r>
              <a:rPr lang="en-US" dirty="0"/>
              <a:t>Multi-Class</a:t>
            </a:r>
          </a:p>
          <a:p>
            <a:pPr lvl="3"/>
            <a:r>
              <a:rPr lang="en-US" dirty="0"/>
              <a:t>Continuous</a:t>
            </a:r>
          </a:p>
          <a:p>
            <a:pPr lvl="1"/>
            <a:r>
              <a:rPr lang="en-US" dirty="0"/>
              <a:t>Forecasting</a:t>
            </a:r>
          </a:p>
          <a:p>
            <a:pPr lvl="1"/>
            <a:r>
              <a:rPr lang="en-US" dirty="0"/>
              <a:t>Unsupervised Learning</a:t>
            </a:r>
          </a:p>
          <a:p>
            <a:pPr lvl="1"/>
            <a:r>
              <a:rPr lang="en-US" dirty="0"/>
              <a:t>Associative System</a:t>
            </a:r>
          </a:p>
          <a:p>
            <a:endParaRPr lang="en-US" dirty="0"/>
          </a:p>
        </p:txBody>
      </p:sp>
      <p:cxnSp>
        <p:nvCxnSpPr>
          <p:cNvPr id="7" name="Straight Connector 6"/>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30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did we do last </a:t>
            </a:r>
            <a:r>
              <a:rPr lang="en-US" dirty="0" smtClean="0"/>
              <a:t>quarter?</a:t>
            </a:r>
          </a:p>
          <a:p>
            <a:pPr algn="ctr"/>
            <a:r>
              <a:rPr lang="en-US" sz="1400" i="1" dirty="0" smtClean="0"/>
              <a:t>Usually point in time and standalone information not summary.</a:t>
            </a:r>
            <a:endParaRPr lang="en-US" sz="1400" i="1" dirty="0"/>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accent6"/>
                </a:solidFill>
              </a:rPr>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24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3452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average number of donuts served each morning</a:t>
            </a:r>
            <a:r>
              <a:rPr lang="en-US" dirty="0" smtClean="0"/>
              <a:t>?</a:t>
            </a:r>
          </a:p>
          <a:p>
            <a:pPr algn="ctr"/>
            <a:r>
              <a:rPr lang="en-US" sz="1400" i="1" dirty="0" smtClean="0"/>
              <a:t>Retrospective but can be summary and/or in comparison to other data.</a:t>
            </a:r>
            <a:endParaRPr lang="en-US" sz="1400" i="1" dirty="0"/>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b="1" dirty="0">
                <a:solidFill>
                  <a:schemeClr val="accent6"/>
                </a:solidFill>
              </a:rPr>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cxnSp>
        <p:nvCxnSpPr>
          <p:cNvPr id="8" name="Straight Connector 7"/>
          <p:cNvCxnSpPr/>
          <p:nvPr/>
        </p:nvCxnSpPr>
        <p:spPr>
          <a:xfrm>
            <a:off x="4143375" y="1514474"/>
            <a:ext cx="0" cy="41148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686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17659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a:t>Supervised Learning</a:t>
            </a:r>
          </a:p>
        </p:txBody>
      </p:sp>
      <p:sp>
        <p:nvSpPr>
          <p:cNvPr id="9219" name="Content Placeholder 2"/>
          <p:cNvSpPr>
            <a:spLocks noGrp="1"/>
          </p:cNvSpPr>
          <p:nvPr>
            <p:ph sz="quarter" idx="1"/>
          </p:nvPr>
        </p:nvSpPr>
        <p:spPr>
          <a:xfrm>
            <a:off x="838200" y="1828800"/>
            <a:ext cx="7772400" cy="4572000"/>
          </a:xfrm>
        </p:spPr>
        <p:txBody>
          <a:bodyPr/>
          <a:lstStyle/>
          <a:p>
            <a:pPr eaLnBrk="1" hangingPunct="1"/>
            <a:r>
              <a:rPr lang="en-US" altLang="en-US">
                <a:latin typeface="Franklin Gothic Book" pitchFamily="34" charset="0"/>
              </a:rPr>
              <a:t>Goal: Predict a single “target” or “outcome” variable </a:t>
            </a:r>
          </a:p>
          <a:p>
            <a:pPr eaLnBrk="1" hangingPunct="1"/>
            <a:endParaRPr lang="en-US" altLang="en-US">
              <a:latin typeface="Franklin Gothic Book" pitchFamily="34" charset="0"/>
            </a:endParaRPr>
          </a:p>
          <a:p>
            <a:pPr eaLnBrk="1" hangingPunct="1"/>
            <a:r>
              <a:rPr lang="en-US" altLang="en-US">
                <a:latin typeface="Franklin Gothic Book" pitchFamily="34" charset="0"/>
              </a:rPr>
              <a:t>Training data, where target value is known</a:t>
            </a:r>
          </a:p>
          <a:p>
            <a:pPr eaLnBrk="1" hangingPunct="1"/>
            <a:endParaRPr lang="en-US" altLang="en-US">
              <a:latin typeface="Franklin Gothic Book" pitchFamily="34" charset="0"/>
            </a:endParaRPr>
          </a:p>
          <a:p>
            <a:pPr eaLnBrk="1" hangingPunct="1"/>
            <a:r>
              <a:rPr lang="en-US" altLang="en-US">
                <a:latin typeface="Franklin Gothic Book" pitchFamily="34" charset="0"/>
              </a:rPr>
              <a:t>Score to data where value is not known</a:t>
            </a:r>
          </a:p>
          <a:p>
            <a:pPr eaLnBrk="1" hangingPunct="1"/>
            <a:endParaRPr lang="en-US" altLang="en-US">
              <a:latin typeface="Franklin Gothic Book" pitchFamily="34" charset="0"/>
            </a:endParaRPr>
          </a:p>
          <a:p>
            <a:pPr eaLnBrk="1" hangingPunct="1"/>
            <a:r>
              <a:rPr lang="en-US" altLang="en-US">
                <a:latin typeface="Franklin Gothic Book" pitchFamily="34" charset="0"/>
              </a:rPr>
              <a:t>Methods: Classification and Prediction</a:t>
            </a:r>
          </a:p>
          <a:p>
            <a:pPr eaLnBrk="1" hangingPunct="1"/>
            <a:endParaRPr lang="en-US" altLang="en-US">
              <a:latin typeface="Franklin Gothic Book" pitchFamily="34" charset="0"/>
            </a:endParaRPr>
          </a:p>
          <a:p>
            <a:pPr eaLnBrk="1" hangingPunct="1">
              <a:buFont typeface="Wingdings 2" pitchFamily="18" charset="2"/>
              <a:buNone/>
            </a:pPr>
            <a:endParaRPr lang="en-US" altLang="en-US">
              <a:latin typeface="Franklin Gothic Book" pitchFamily="34" charset="0"/>
            </a:endParaRPr>
          </a:p>
        </p:txBody>
      </p:sp>
    </p:spTree>
    <p:extLst>
      <p:ext uri="{BB962C8B-B14F-4D97-AF65-F5344CB8AC3E}">
        <p14:creationId xmlns:p14="http://schemas.microsoft.com/office/powerpoint/2010/main" val="29589246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smtClean="0"/>
              <a:t>Supervised Learning</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Shape 278"/>
          <p:cNvSpPr txBox="1"/>
          <p:nvPr/>
        </p:nvSpPr>
        <p:spPr>
          <a:xfrm>
            <a:off x="206000" y="1107533"/>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Inferring a function from labeled data.</a:t>
            </a:r>
          </a:p>
        </p:txBody>
      </p:sp>
      <p:sp>
        <p:nvSpPr>
          <p:cNvPr id="7" name="Shape 279"/>
          <p:cNvSpPr txBox="1"/>
          <p:nvPr/>
        </p:nvSpPr>
        <p:spPr>
          <a:xfrm>
            <a:off x="206100" y="1557009"/>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telling”, “Look at my data and I will tell you what to predict”</a:t>
            </a:r>
          </a:p>
        </p:txBody>
      </p:sp>
      <p:grpSp>
        <p:nvGrpSpPr>
          <p:cNvPr id="8" name="Shape 280"/>
          <p:cNvGrpSpPr/>
          <p:nvPr/>
        </p:nvGrpSpPr>
        <p:grpSpPr>
          <a:xfrm>
            <a:off x="325016" y="3206413"/>
            <a:ext cx="980217" cy="916620"/>
            <a:chOff x="4044175" y="930800"/>
            <a:chExt cx="806099" cy="730199"/>
          </a:xfrm>
        </p:grpSpPr>
        <p:sp>
          <p:nvSpPr>
            <p:cNvPr id="9" name="Shape 281"/>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0" name="Shape 282"/>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83"/>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8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sp>
        <p:nvSpPr>
          <p:cNvPr id="13" name="Shape 285"/>
          <p:cNvSpPr txBox="1"/>
          <p:nvPr/>
        </p:nvSpPr>
        <p:spPr>
          <a:xfrm>
            <a:off x="395900" y="231969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14" name="Shape 286"/>
          <p:cNvSpPr txBox="1"/>
          <p:nvPr/>
        </p:nvSpPr>
        <p:spPr>
          <a:xfrm>
            <a:off x="2488678" y="2319692"/>
            <a:ext cx="1006726" cy="432599"/>
          </a:xfrm>
          <a:prstGeom prst="rect">
            <a:avLst/>
          </a:prstGeom>
          <a:noFill/>
          <a:ln>
            <a:noFill/>
          </a:ln>
        </p:spPr>
        <p:txBody>
          <a:bodyPr lIns="91425" tIns="91425" rIns="91425" bIns="91425" anchor="t" anchorCtr="0">
            <a:noAutofit/>
          </a:bodyPr>
          <a:lstStyle/>
          <a:p>
            <a:pPr algn="ctr"/>
            <a:r>
              <a:rPr lang="en" u="sng" dirty="0" smtClean="0">
                <a:latin typeface="Open Sans"/>
                <a:ea typeface="Open Sans"/>
                <a:cs typeface="Open Sans"/>
                <a:sym typeface="Open Sans"/>
              </a:rPr>
              <a:t>Method</a:t>
            </a:r>
            <a:endParaRPr lang="en" u="sng" dirty="0">
              <a:latin typeface="Open Sans"/>
              <a:ea typeface="Open Sans"/>
              <a:cs typeface="Open Sans"/>
              <a:sym typeface="Open Sans"/>
            </a:endParaRPr>
          </a:p>
        </p:txBody>
      </p:sp>
      <p:sp>
        <p:nvSpPr>
          <p:cNvPr id="15" name="Shape 287"/>
          <p:cNvSpPr txBox="1"/>
          <p:nvPr/>
        </p:nvSpPr>
        <p:spPr>
          <a:xfrm>
            <a:off x="0" y="4507849"/>
            <a:ext cx="1985963" cy="1764363"/>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 </a:t>
            </a:r>
            <a:endParaRPr lang="en" sz="1200" i="1" dirty="0" smtClean="0">
              <a:latin typeface="Open Sans"/>
              <a:ea typeface="Open Sans"/>
              <a:cs typeface="Open Sans"/>
              <a:sym typeface="Open Sans"/>
            </a:endParaRPr>
          </a:p>
          <a:p>
            <a:endParaRPr lang="en" sz="1200" b="1" i="1" u="sng" dirty="0">
              <a:latin typeface="Open Sans"/>
              <a:ea typeface="Open Sans"/>
              <a:cs typeface="Open Sans"/>
              <a:sym typeface="Open Sans"/>
            </a:endParaRPr>
          </a:p>
          <a:p>
            <a:r>
              <a:rPr lang="en" sz="1200" b="1" i="1" u="sng" dirty="0" smtClean="0">
                <a:latin typeface="Open Sans"/>
                <a:ea typeface="Open Sans"/>
                <a:cs typeface="Open Sans"/>
                <a:sym typeface="Open Sans"/>
              </a:rPr>
              <a:t>One </a:t>
            </a:r>
            <a:r>
              <a:rPr lang="en" sz="1200" b="1" i="1" u="sng" dirty="0">
                <a:latin typeface="Open Sans"/>
                <a:ea typeface="Open Sans"/>
                <a:cs typeface="Open Sans"/>
                <a:sym typeface="Open Sans"/>
              </a:rPr>
              <a:t>column is the outcome, y or target attribute.</a:t>
            </a:r>
          </a:p>
        </p:txBody>
      </p:sp>
      <p:sp>
        <p:nvSpPr>
          <p:cNvPr id="16" name="Shape 288"/>
          <p:cNvSpPr txBox="1"/>
          <p:nvPr/>
        </p:nvSpPr>
        <p:spPr>
          <a:xfrm>
            <a:off x="2209942" y="45078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Modeling e.g. K-NN, linear regression,  decision tree, random forest etc.</a:t>
            </a:r>
          </a:p>
        </p:txBody>
      </p:sp>
      <p:sp>
        <p:nvSpPr>
          <p:cNvPr id="17" name="Shape 289"/>
          <p:cNvSpPr txBox="1"/>
          <p:nvPr/>
        </p:nvSpPr>
        <p:spPr>
          <a:xfrm>
            <a:off x="7154613" y="4507850"/>
            <a:ext cx="1564199" cy="735664"/>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Use the model to make predictions for the target label on the new data.  </a:t>
            </a:r>
          </a:p>
        </p:txBody>
      </p:sp>
      <p:sp>
        <p:nvSpPr>
          <p:cNvPr id="18" name="Shape 290"/>
          <p:cNvSpPr txBox="1"/>
          <p:nvPr/>
        </p:nvSpPr>
        <p:spPr>
          <a:xfrm>
            <a:off x="7133564" y="2319692"/>
            <a:ext cx="1606296"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20" name="Shape 292"/>
          <p:cNvSpPr txBox="1"/>
          <p:nvPr/>
        </p:nvSpPr>
        <p:spPr>
          <a:xfrm>
            <a:off x="4073209" y="231969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21" name="Shape 293"/>
          <p:cNvSpPr txBox="1"/>
          <p:nvPr/>
        </p:nvSpPr>
        <p:spPr>
          <a:xfrm>
            <a:off x="4117909" y="2748906"/>
            <a:ext cx="2620199" cy="508639"/>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-Will a customer buy yes or no? How much will a customer spend?</a:t>
            </a:r>
          </a:p>
        </p:txBody>
      </p:sp>
      <p:sp>
        <p:nvSpPr>
          <p:cNvPr id="22" name="Shape 294"/>
          <p:cNvSpPr txBox="1"/>
          <p:nvPr/>
        </p:nvSpPr>
        <p:spPr>
          <a:xfrm>
            <a:off x="4117909" y="3156119"/>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 Will an applicant default?  When will a machine break?</a:t>
            </a:r>
          </a:p>
        </p:txBody>
      </p:sp>
      <p:sp>
        <p:nvSpPr>
          <p:cNvPr id="23" name="Shape 295"/>
          <p:cNvSpPr txBox="1"/>
          <p:nvPr/>
        </p:nvSpPr>
        <p:spPr>
          <a:xfrm>
            <a:off x="4117909" y="3787062"/>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Sports Analytics</a:t>
            </a:r>
            <a:r>
              <a:rPr lang="en" sz="1100" dirty="0">
                <a:solidFill>
                  <a:schemeClr val="dk1"/>
                </a:solidFill>
                <a:latin typeface="Open Sans"/>
                <a:ea typeface="Open Sans"/>
                <a:cs typeface="Open Sans"/>
                <a:sym typeface="Open Sans"/>
              </a:rPr>
              <a:t>- How many points will the Bears’ </a:t>
            </a:r>
            <a:r>
              <a:rPr lang="en" sz="1100" dirty="0" smtClean="0">
                <a:solidFill>
                  <a:schemeClr val="dk1"/>
                </a:solidFill>
                <a:latin typeface="Open Sans"/>
                <a:ea typeface="Open Sans"/>
                <a:cs typeface="Open Sans"/>
                <a:sym typeface="Open Sans"/>
              </a:rPr>
              <a:t>QB score</a:t>
            </a:r>
            <a:r>
              <a:rPr lang="en" sz="1100" dirty="0">
                <a:solidFill>
                  <a:schemeClr val="dk1"/>
                </a:solidFill>
                <a:latin typeface="Open Sans"/>
                <a:ea typeface="Open Sans"/>
                <a:cs typeface="Open Sans"/>
                <a:sym typeface="Open Sans"/>
              </a:rPr>
              <a:t>?  What is the Bears’ probability of winning? </a:t>
            </a:r>
          </a:p>
        </p:txBody>
      </p:sp>
      <p:sp>
        <p:nvSpPr>
          <p:cNvPr id="24" name="Shape 296"/>
          <p:cNvSpPr/>
          <p:nvPr/>
        </p:nvSpPr>
        <p:spPr>
          <a:xfrm>
            <a:off x="1444187" y="3206513"/>
            <a:ext cx="165900" cy="916500"/>
          </a:xfrm>
          <a:prstGeom prst="rect">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pic>
        <p:nvPicPr>
          <p:cNvPr id="25" name="Shape 297"/>
          <p:cNvPicPr preferRelativeResize="0"/>
          <p:nvPr/>
        </p:nvPicPr>
        <p:blipFill>
          <a:blip r:embed="rId2">
            <a:alphaModFix/>
          </a:blip>
          <a:stretch>
            <a:fillRect/>
          </a:stretch>
        </p:blipFill>
        <p:spPr>
          <a:xfrm>
            <a:off x="1350849" y="3347602"/>
            <a:ext cx="488781" cy="525600"/>
          </a:xfrm>
          <a:prstGeom prst="rect">
            <a:avLst/>
          </a:prstGeom>
          <a:noFill/>
          <a:ln>
            <a:noFill/>
          </a:ln>
        </p:spPr>
      </p:pic>
      <p:pic>
        <p:nvPicPr>
          <p:cNvPr id="26" name="Shape 298"/>
          <p:cNvPicPr preferRelativeResize="0"/>
          <p:nvPr/>
        </p:nvPicPr>
        <p:blipFill>
          <a:blip r:embed="rId3">
            <a:alphaModFix/>
          </a:blip>
          <a:stretch>
            <a:fillRect/>
          </a:stretch>
        </p:blipFill>
        <p:spPr>
          <a:xfrm>
            <a:off x="2206246" y="3125850"/>
            <a:ext cx="1571590" cy="1239449"/>
          </a:xfrm>
          <a:prstGeom prst="rect">
            <a:avLst/>
          </a:prstGeom>
          <a:noFill/>
          <a:ln>
            <a:noFill/>
          </a:ln>
        </p:spPr>
      </p:pic>
      <p:grpSp>
        <p:nvGrpSpPr>
          <p:cNvPr id="27" name="Shape 299"/>
          <p:cNvGrpSpPr/>
          <p:nvPr/>
        </p:nvGrpSpPr>
        <p:grpSpPr>
          <a:xfrm>
            <a:off x="7001844" y="2971801"/>
            <a:ext cx="1869736" cy="1124344"/>
            <a:chOff x="7143751" y="2114551"/>
            <a:chExt cx="1869736" cy="1124344"/>
          </a:xfrm>
        </p:grpSpPr>
        <p:grpSp>
          <p:nvGrpSpPr>
            <p:cNvPr id="28" name="Shape 300"/>
            <p:cNvGrpSpPr/>
            <p:nvPr/>
          </p:nvGrpSpPr>
          <p:grpSpPr>
            <a:xfrm>
              <a:off x="7775499" y="2322154"/>
              <a:ext cx="980207" cy="916741"/>
              <a:chOff x="4044183" y="930773"/>
              <a:chExt cx="806091" cy="730296"/>
            </a:xfrm>
          </p:grpSpPr>
          <p:sp>
            <p:nvSpPr>
              <p:cNvPr id="32" name="Shape 301"/>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3" name="Shape 302"/>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4" name="Shape 303"/>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35" name="Shape 304"/>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29" name="Shape 305"/>
            <p:cNvPicPr preferRelativeResize="0"/>
            <p:nvPr/>
          </p:nvPicPr>
          <p:blipFill>
            <a:blip r:embed="rId3">
              <a:alphaModFix/>
            </a:blip>
            <a:stretch>
              <a:fillRect/>
            </a:stretch>
          </p:blipFill>
          <p:spPr>
            <a:xfrm>
              <a:off x="7143751" y="2114551"/>
              <a:ext cx="860362" cy="638998"/>
            </a:xfrm>
            <a:prstGeom prst="rect">
              <a:avLst/>
            </a:prstGeom>
            <a:noFill/>
            <a:ln>
              <a:noFill/>
            </a:ln>
          </p:spPr>
        </p:pic>
        <p:cxnSp>
          <p:nvCxnSpPr>
            <p:cNvPr id="30" name="Shape 306"/>
            <p:cNvCxnSpPr>
              <a:endCxn id="31" idx="1"/>
            </p:cNvCxnSpPr>
            <p:nvPr/>
          </p:nvCxnSpPr>
          <p:spPr>
            <a:xfrm>
              <a:off x="7937387" y="2631113"/>
              <a:ext cx="910200" cy="149400"/>
            </a:xfrm>
            <a:prstGeom prst="straightConnector1">
              <a:avLst/>
            </a:prstGeom>
            <a:noFill/>
            <a:ln w="9525" cap="flat" cmpd="sng">
              <a:solidFill>
                <a:schemeClr val="dk2"/>
              </a:solidFill>
              <a:prstDash val="solid"/>
              <a:round/>
              <a:headEnd type="none" w="lg" len="lg"/>
              <a:tailEnd type="triangle" w="lg" len="lg"/>
            </a:ln>
          </p:spPr>
        </p:cxnSp>
        <p:sp>
          <p:nvSpPr>
            <p:cNvPr id="31" name="Shape 307"/>
            <p:cNvSpPr/>
            <p:nvPr/>
          </p:nvSpPr>
          <p:spPr>
            <a:xfrm>
              <a:off x="8847587" y="2322263"/>
              <a:ext cx="165900" cy="916500"/>
            </a:xfrm>
            <a:prstGeom prst="rect">
              <a:avLst/>
            </a:prstGeom>
            <a:solidFill>
              <a:srgbClr val="3C8AC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cxnSp>
        <p:nvCxnSpPr>
          <p:cNvPr id="36" name="Shape 308"/>
          <p:cNvCxnSpPr/>
          <p:nvPr/>
        </p:nvCxnSpPr>
        <p:spPr>
          <a:xfrm>
            <a:off x="334750" y="4499899"/>
            <a:ext cx="8220600" cy="0"/>
          </a:xfrm>
          <a:prstGeom prst="straightConnector1">
            <a:avLst/>
          </a:prstGeom>
          <a:noFill/>
          <a:ln w="9525" cap="flat" cmpd="sng">
            <a:solidFill>
              <a:schemeClr val="accent6"/>
            </a:solidFill>
            <a:prstDash val="solid"/>
            <a:round/>
            <a:headEnd type="none" w="lg" len="lg"/>
            <a:tailEnd type="triangle" w="lg" len="lg"/>
          </a:ln>
        </p:spPr>
      </p:cxnSp>
    </p:spTree>
    <p:extLst>
      <p:ext uri="{BB962C8B-B14F-4D97-AF65-F5344CB8AC3E}">
        <p14:creationId xmlns:p14="http://schemas.microsoft.com/office/powerpoint/2010/main" val="7121418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person that calls accept the credit card offer?</a:t>
            </a:r>
          </a:p>
          <a:p>
            <a:pPr algn="ctr"/>
            <a:r>
              <a:rPr lang="en-US" sz="1200" dirty="0"/>
              <a:t>The outcome is 1 = yes, 0=no, they will accept.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b="1" dirty="0">
                <a:solidFill>
                  <a:schemeClr val="accent6"/>
                </a:solidFill>
              </a:rPr>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98811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pic>
        <p:nvPicPr>
          <p:cNvPr id="5" name="Picture 4"/>
          <p:cNvPicPr>
            <a:picLocks noChangeAspect="1"/>
          </p:cNvPicPr>
          <p:nvPr/>
        </p:nvPicPr>
        <p:blipFill>
          <a:blip r:embed="rId3"/>
          <a:stretch>
            <a:fillRect/>
          </a:stretch>
        </p:blipFill>
        <p:spPr>
          <a:xfrm>
            <a:off x="319087" y="1142993"/>
            <a:ext cx="6624951" cy="2471745"/>
          </a:xfrm>
          <a:prstGeom prst="rect">
            <a:avLst/>
          </a:prstGeom>
          <a:ln>
            <a:solidFill>
              <a:schemeClr val="tx1"/>
            </a:solidFill>
          </a:ln>
        </p:spPr>
      </p:pic>
      <p:sp>
        <p:nvSpPr>
          <p:cNvPr id="6" name="Content Placeholder 5"/>
          <p:cNvSpPr>
            <a:spLocks noGrp="1"/>
          </p:cNvSpPr>
          <p:nvPr>
            <p:ph idx="1"/>
          </p:nvPr>
        </p:nvSpPr>
        <p:spPr>
          <a:xfrm>
            <a:off x="628650" y="4329113"/>
            <a:ext cx="7886700" cy="1902874"/>
          </a:xfrm>
        </p:spPr>
        <p:txBody>
          <a:bodyPr>
            <a:normAutofit fontScale="92500" lnSpcReduction="20000"/>
          </a:bodyPr>
          <a:lstStyle/>
          <a:p>
            <a:r>
              <a:rPr lang="en-US" dirty="0"/>
              <a:t>Name</a:t>
            </a:r>
          </a:p>
          <a:p>
            <a:r>
              <a:rPr lang="en-US" dirty="0"/>
              <a:t>Where are you from?</a:t>
            </a:r>
          </a:p>
          <a:p>
            <a:r>
              <a:rPr lang="en-US" dirty="0"/>
              <a:t>Profession</a:t>
            </a:r>
          </a:p>
          <a:p>
            <a:r>
              <a:rPr lang="en-US" dirty="0"/>
              <a:t>Why did you take this course?</a:t>
            </a:r>
          </a:p>
          <a:p>
            <a:r>
              <a:rPr lang="en-US" dirty="0"/>
              <a:t>What do you hope to learn by the end of the course</a:t>
            </a:r>
            <a:r>
              <a:rPr lang="en-US" dirty="0" smtClean="0"/>
              <a:t>?</a:t>
            </a:r>
          </a:p>
          <a:p>
            <a:r>
              <a:rPr lang="en-US" dirty="0" smtClean="0"/>
              <a:t>Tell us something interesting about yourself.  Hobby? Family? Etc.</a:t>
            </a:r>
            <a:endParaRPr lang="en-US" dirty="0"/>
          </a:p>
        </p:txBody>
      </p:sp>
      <p:cxnSp>
        <p:nvCxnSpPr>
          <p:cNvPr id="8" name="Straight Connector 7"/>
          <p:cNvCxnSpPr/>
          <p:nvPr/>
        </p:nvCxnSpPr>
        <p:spPr>
          <a:xfrm>
            <a:off x="392906" y="3929074"/>
            <a:ext cx="835818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Date Placeholder 8"/>
          <p:cNvSpPr>
            <a:spLocks noGrp="1"/>
          </p:cNvSpPr>
          <p:nvPr>
            <p:ph type="dt" sz="half" idx="10"/>
          </p:nvPr>
        </p:nvSpPr>
        <p:spPr/>
        <p:txBody>
          <a:bodyPr/>
          <a:lstStyle/>
          <a:p>
            <a:fld id="{B53F9EA4-F2B2-4747-8509-E9F31898C380}" type="datetime1">
              <a:rPr lang="en-US" smtClean="0"/>
              <a:t>7/16/2018</a:t>
            </a:fld>
            <a:endParaRPr lang="en-US"/>
          </a:p>
        </p:txBody>
      </p:sp>
      <p:sp>
        <p:nvSpPr>
          <p:cNvPr id="10" name="Footer Placeholder 9"/>
          <p:cNvSpPr>
            <a:spLocks noGrp="1"/>
          </p:cNvSpPr>
          <p:nvPr>
            <p:ph type="ftr" sz="quarter" idx="3"/>
          </p:nvPr>
        </p:nvSpPr>
        <p:spPr/>
        <p:txBody>
          <a:bodyPr/>
          <a:lstStyle/>
          <a:p>
            <a:r>
              <a:rPr lang="en-US"/>
              <a:t>Kwartler CSCI S-96</a:t>
            </a:r>
            <a:endParaRPr lang="en-US" dirty="0"/>
          </a:p>
        </p:txBody>
      </p:sp>
      <p:sp>
        <p:nvSpPr>
          <p:cNvPr id="11" name="Slide Number Placeholder 10"/>
          <p:cNvSpPr>
            <a:spLocks noGrp="1"/>
          </p:cNvSpPr>
          <p:nvPr>
            <p:ph type="sldNum" sz="quarter" idx="12"/>
          </p:nvPr>
        </p:nvSpPr>
        <p:spPr/>
        <p:txBody>
          <a:bodyPr/>
          <a:lstStyle/>
          <a:p>
            <a:fld id="{37290FF7-652B-4475-AEAB-8B1A5D23AE09}" type="slidenum">
              <a:rPr lang="en-US" smtClean="0"/>
              <a:t>3</a:t>
            </a:fld>
            <a:endParaRPr lang="en-US"/>
          </a:p>
        </p:txBody>
      </p:sp>
    </p:spTree>
    <p:extLst>
      <p:ext uri="{BB962C8B-B14F-4D97-AF65-F5344CB8AC3E}">
        <p14:creationId xmlns:p14="http://schemas.microsoft.com/office/powerpoint/2010/main" val="2371695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t>Supervised: Classification</a:t>
            </a:r>
          </a:p>
        </p:txBody>
      </p:sp>
      <p:sp>
        <p:nvSpPr>
          <p:cNvPr id="11267" name="Content Placeholder 2"/>
          <p:cNvSpPr>
            <a:spLocks noGrp="1"/>
          </p:cNvSpPr>
          <p:nvPr>
            <p:ph sz="quarter" idx="1"/>
          </p:nvPr>
        </p:nvSpPr>
        <p:spPr>
          <a:xfrm>
            <a:off x="914400" y="1981200"/>
            <a:ext cx="7772400" cy="4038600"/>
          </a:xfrm>
        </p:spPr>
        <p:txBody>
          <a:bodyPr/>
          <a:lstStyle/>
          <a:p>
            <a:pPr eaLnBrk="1" hangingPunct="1"/>
            <a:r>
              <a:rPr lang="en-US" altLang="en-US">
                <a:latin typeface="Franklin Gothic Book" pitchFamily="34" charset="0"/>
              </a:rPr>
              <a:t>Goal: Predict categorical target (outcome) variable </a:t>
            </a:r>
          </a:p>
          <a:p>
            <a:pPr eaLnBrk="1" hangingPunct="1"/>
            <a:r>
              <a:rPr lang="en-US" altLang="en-US">
                <a:latin typeface="Franklin Gothic Book" pitchFamily="34" charset="0"/>
              </a:rPr>
              <a:t>Examples: Purchase/no purchase, fraud/no fraud, creditworthy/not creditworthy…</a:t>
            </a:r>
          </a:p>
          <a:p>
            <a:pPr eaLnBrk="1" hangingPunct="1"/>
            <a:r>
              <a:rPr lang="en-US" altLang="en-US">
                <a:latin typeface="Franklin Gothic Book" pitchFamily="34" charset="0"/>
              </a:rPr>
              <a:t>Each row is a case (customer, tax return, applicant)</a:t>
            </a:r>
          </a:p>
          <a:p>
            <a:pPr eaLnBrk="1" hangingPunct="1"/>
            <a:r>
              <a:rPr lang="en-US" altLang="en-US">
                <a:latin typeface="Franklin Gothic Book" pitchFamily="34" charset="0"/>
              </a:rPr>
              <a:t>Each column is a variable</a:t>
            </a:r>
          </a:p>
          <a:p>
            <a:pPr eaLnBrk="1" hangingPunct="1"/>
            <a:r>
              <a:rPr lang="en-US" altLang="en-US">
                <a:latin typeface="Franklin Gothic Book" pitchFamily="34" charset="0"/>
              </a:rPr>
              <a:t>Target variable is often binary (yes/no)</a:t>
            </a:r>
          </a:p>
        </p:txBody>
      </p:sp>
    </p:spTree>
    <p:extLst>
      <p:ext uri="{BB962C8B-B14F-4D97-AF65-F5344CB8AC3E}">
        <p14:creationId xmlns:p14="http://schemas.microsoft.com/office/powerpoint/2010/main" val="8307949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next patron order a wine, beer, or cocktail?</a:t>
            </a:r>
          </a:p>
          <a:p>
            <a:pPr algn="ctr"/>
            <a:r>
              <a:rPr lang="en-US" sz="1200" dirty="0"/>
              <a:t>The outcome is one of three classes, wine, beer, or cocktail.</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b="1" dirty="0">
                <a:solidFill>
                  <a:schemeClr val="accent6"/>
                </a:solidFill>
              </a:rPr>
              <a:t>Supervised</a:t>
            </a:r>
            <a:r>
              <a:rPr lang="en-US" dirty="0"/>
              <a:t> </a:t>
            </a:r>
            <a:r>
              <a:rPr lang="en-US" b="1" dirty="0">
                <a:solidFill>
                  <a:schemeClr val="accent6"/>
                </a:solidFill>
              </a:rPr>
              <a:t>Learning</a:t>
            </a:r>
          </a:p>
          <a:p>
            <a:pPr marL="1657350" lvl="3" indent="-285750">
              <a:buFont typeface="Arial" panose="020B0604020202020204" pitchFamily="34" charset="0"/>
              <a:buChar char="•"/>
            </a:pPr>
            <a:r>
              <a:rPr lang="en-US" b="1" dirty="0">
                <a:solidFill>
                  <a:schemeClr val="accent6"/>
                </a:solidFill>
              </a:rPr>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b="1" dirty="0">
                <a:solidFill>
                  <a:schemeClr val="accent6"/>
                </a:solidFill>
              </a:rPr>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20829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many ice cream cones will we sell on an 85 degree, Saturday?</a:t>
            </a:r>
          </a:p>
          <a:p>
            <a:pPr algn="ctr"/>
            <a:r>
              <a:rPr lang="en-US" sz="1200" dirty="0"/>
              <a:t>(the outcome is a continuous 0 to some number of cones)</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b="1" dirty="0">
                <a:solidFill>
                  <a:schemeClr val="accent6"/>
                </a:solidFill>
              </a:rPr>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b="1" dirty="0">
                <a:solidFill>
                  <a:schemeClr val="accent6"/>
                </a:solidFill>
              </a:rPr>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8419263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a:t>Supervised: Prediction</a:t>
            </a:r>
          </a:p>
        </p:txBody>
      </p:sp>
      <p:sp>
        <p:nvSpPr>
          <p:cNvPr id="12291" name="Content Placeholder 2"/>
          <p:cNvSpPr>
            <a:spLocks noGrp="1"/>
          </p:cNvSpPr>
          <p:nvPr>
            <p:ph sz="quarter" idx="1"/>
          </p:nvPr>
        </p:nvSpPr>
        <p:spPr>
          <a:xfrm>
            <a:off x="914400" y="1676400"/>
            <a:ext cx="7772400" cy="4572000"/>
          </a:xfrm>
        </p:spPr>
        <p:txBody>
          <a:bodyPr/>
          <a:lstStyle/>
          <a:p>
            <a:pPr eaLnBrk="1" hangingPunct="1"/>
            <a:r>
              <a:rPr lang="en-US" altLang="en-US">
                <a:latin typeface="Franklin Gothic Book" pitchFamily="34" charset="0"/>
              </a:rPr>
              <a:t>Goal: Predict numerical target (outcome) variable </a:t>
            </a:r>
          </a:p>
          <a:p>
            <a:pPr eaLnBrk="1" hangingPunct="1"/>
            <a:r>
              <a:rPr lang="en-US" altLang="en-US">
                <a:latin typeface="Franklin Gothic Book" pitchFamily="34" charset="0"/>
              </a:rPr>
              <a:t>Examples: sales, revenue, performance</a:t>
            </a:r>
          </a:p>
          <a:p>
            <a:pPr eaLnBrk="1" hangingPunct="1"/>
            <a:r>
              <a:rPr lang="en-US" altLang="en-US">
                <a:latin typeface="Franklin Gothic Book" pitchFamily="34" charset="0"/>
              </a:rPr>
              <a:t>As in classification:</a:t>
            </a:r>
          </a:p>
          <a:p>
            <a:pPr eaLnBrk="1" hangingPunct="1"/>
            <a:r>
              <a:rPr lang="en-US" altLang="en-US">
                <a:latin typeface="Franklin Gothic Book" pitchFamily="34" charset="0"/>
              </a:rPr>
              <a:t>Each row is a case (customer, tax return, applicant)</a:t>
            </a:r>
          </a:p>
          <a:p>
            <a:pPr eaLnBrk="1" hangingPunct="1"/>
            <a:r>
              <a:rPr lang="en-US" altLang="en-US">
                <a:latin typeface="Franklin Gothic Book" pitchFamily="34" charset="0"/>
              </a:rPr>
              <a:t>Each column is a variable</a:t>
            </a:r>
          </a:p>
          <a:p>
            <a:pPr eaLnBrk="1" hangingPunct="1"/>
            <a:r>
              <a:rPr lang="en-US" altLang="en-US">
                <a:latin typeface="Franklin Gothic Book" pitchFamily="34" charset="0"/>
              </a:rPr>
              <a:t>Taken together, classification and prediction constitute “predictive analytics”</a:t>
            </a:r>
          </a:p>
          <a:p>
            <a:pPr eaLnBrk="1" hangingPunct="1">
              <a:buFont typeface="Wingdings 2" pitchFamily="18" charset="2"/>
              <a:buNone/>
            </a:pPr>
            <a:endParaRPr lang="en-US" altLang="en-US">
              <a:latin typeface="Franklin Gothic Book" pitchFamily="34" charset="0"/>
            </a:endParaRPr>
          </a:p>
        </p:txBody>
      </p:sp>
    </p:spTree>
    <p:extLst>
      <p:ext uri="{BB962C8B-B14F-4D97-AF65-F5344CB8AC3E}">
        <p14:creationId xmlns:p14="http://schemas.microsoft.com/office/powerpoint/2010/main" val="2036239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much corn meal will we need for our corn dogs this month?</a:t>
            </a:r>
          </a:p>
          <a:p>
            <a:pPr algn="ctr"/>
            <a:r>
              <a:rPr lang="en-US" sz="1200" dirty="0"/>
              <a:t>(there is an outcome, and the data is time related)</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b="1" dirty="0">
                <a:solidFill>
                  <a:schemeClr val="accent6"/>
                </a:solidFill>
              </a:rPr>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930523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our customer data base be grouped in some meaningful way?</a:t>
            </a:r>
          </a:p>
          <a:p>
            <a:pPr algn="ctr"/>
            <a:r>
              <a:rPr lang="en-US" sz="1200" dirty="0"/>
              <a:t>(there is no clear outcome to predict, we can observe and explore the clusters within the customer </a:t>
            </a:r>
            <a:r>
              <a:rPr lang="en-US" sz="1200" dirty="0" err="1"/>
              <a:t>db</a:t>
            </a:r>
            <a:r>
              <a:rPr lang="en-US" sz="1200" dirty="0"/>
              <a:t>)</a:t>
            </a:r>
          </a:p>
        </p:txBody>
      </p:sp>
      <p:sp>
        <p:nvSpPr>
          <p:cNvPr id="10" name="TextBox 9"/>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b="1" dirty="0">
                <a:solidFill>
                  <a:schemeClr val="accent6"/>
                </a:solidFill>
              </a:rPr>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01869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Unsupervised Learning</a:t>
            </a:r>
          </a:p>
        </p:txBody>
      </p:sp>
      <p:sp>
        <p:nvSpPr>
          <p:cNvPr id="10243" name="Content Placeholder 2"/>
          <p:cNvSpPr>
            <a:spLocks noGrp="1"/>
          </p:cNvSpPr>
          <p:nvPr>
            <p:ph sz="quarter" idx="1"/>
          </p:nvPr>
        </p:nvSpPr>
        <p:spPr>
          <a:xfrm>
            <a:off x="914400" y="2057400"/>
            <a:ext cx="7772400" cy="3962400"/>
          </a:xfrm>
        </p:spPr>
        <p:txBody>
          <a:bodyPr/>
          <a:lstStyle/>
          <a:p>
            <a:pPr eaLnBrk="1" hangingPunct="1"/>
            <a:r>
              <a:rPr lang="en-US" altLang="en-US">
                <a:latin typeface="Franklin Gothic Book" pitchFamily="34" charset="0"/>
              </a:rPr>
              <a:t>Goal: Segment data into meaningful segments; detect patterns</a:t>
            </a:r>
          </a:p>
          <a:p>
            <a:pPr eaLnBrk="1" hangingPunct="1"/>
            <a:endParaRPr lang="en-US" altLang="en-US">
              <a:latin typeface="Franklin Gothic Book" pitchFamily="34" charset="0"/>
            </a:endParaRPr>
          </a:p>
          <a:p>
            <a:pPr eaLnBrk="1" hangingPunct="1"/>
            <a:r>
              <a:rPr lang="en-US" altLang="en-US">
                <a:latin typeface="Franklin Gothic Book" pitchFamily="34" charset="0"/>
              </a:rPr>
              <a:t>There is no target (outcome) variable to predict or classify</a:t>
            </a:r>
          </a:p>
          <a:p>
            <a:pPr eaLnBrk="1" hangingPunct="1"/>
            <a:endParaRPr lang="en-US" altLang="en-US">
              <a:latin typeface="Franklin Gothic Book" pitchFamily="34" charset="0"/>
            </a:endParaRPr>
          </a:p>
          <a:p>
            <a:pPr eaLnBrk="1" hangingPunct="1"/>
            <a:r>
              <a:rPr lang="en-US" altLang="en-US">
                <a:latin typeface="Franklin Gothic Book" pitchFamily="34" charset="0"/>
              </a:rPr>
              <a:t>Methods: Association rules, data reduction &amp; exploration, visualization</a:t>
            </a:r>
          </a:p>
        </p:txBody>
      </p:sp>
    </p:spTree>
    <p:extLst>
      <p:ext uri="{BB962C8B-B14F-4D97-AF65-F5344CB8AC3E}">
        <p14:creationId xmlns:p14="http://schemas.microsoft.com/office/powerpoint/2010/main" val="3307083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4" name="Date Placeholder 3"/>
          <p:cNvSpPr>
            <a:spLocks noGrp="1"/>
          </p:cNvSpPr>
          <p:nvPr>
            <p:ph type="dt" sz="half" idx="10"/>
          </p:nvPr>
        </p:nvSpPr>
        <p:spPr/>
        <p:txBody>
          <a:bodyPr/>
          <a:lstStyle/>
          <a:p>
            <a:fld id="{D753EFC8-4232-4598-94F6-94C0EBAFC469}" type="datetime1">
              <a:rPr lang="en-US" smtClean="0"/>
              <a:t>7/16/2018</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37</a:t>
            </a:fld>
            <a:endParaRPr lang="en-US"/>
          </a:p>
        </p:txBody>
      </p:sp>
      <p:sp>
        <p:nvSpPr>
          <p:cNvPr id="6" name="Footer Placeholder 5"/>
          <p:cNvSpPr>
            <a:spLocks noGrp="1"/>
          </p:cNvSpPr>
          <p:nvPr>
            <p:ph type="ftr" sz="quarter" idx="3"/>
          </p:nvPr>
        </p:nvSpPr>
        <p:spPr/>
        <p:txBody>
          <a:bodyPr/>
          <a:lstStyle/>
          <a:p>
            <a:r>
              <a:rPr lang="en-US" smtClean="0"/>
              <a:t>Kwartler CSCI S-96</a:t>
            </a:r>
            <a:endParaRPr lang="en-US" dirty="0"/>
          </a:p>
        </p:txBody>
      </p:sp>
      <p:sp>
        <p:nvSpPr>
          <p:cNvPr id="7" name="Shape 239"/>
          <p:cNvSpPr txBox="1"/>
          <p:nvPr/>
        </p:nvSpPr>
        <p:spPr>
          <a:xfrm>
            <a:off x="206000" y="1136109"/>
            <a:ext cx="8778300" cy="525600"/>
          </a:xfrm>
          <a:prstGeom prst="rect">
            <a:avLst/>
          </a:prstGeom>
          <a:solidFill>
            <a:schemeClr val="accent2"/>
          </a:solidFill>
          <a:ln>
            <a:noFill/>
          </a:ln>
        </p:spPr>
        <p:txBody>
          <a:bodyPr lIns="91425" tIns="91425" rIns="91425" bIns="91425" anchor="t" anchorCtr="0">
            <a:noAutofit/>
          </a:bodyPr>
          <a:lstStyle/>
          <a:p>
            <a:r>
              <a:rPr lang="en" sz="2400">
                <a:solidFill>
                  <a:srgbClr val="FFFFFF"/>
                </a:solidFill>
                <a:latin typeface="Open Sans"/>
                <a:ea typeface="Open Sans"/>
                <a:cs typeface="Open Sans"/>
                <a:sym typeface="Open Sans"/>
              </a:rPr>
              <a:t>Trying to find hidden structure in unlabelled data.</a:t>
            </a:r>
          </a:p>
        </p:txBody>
      </p:sp>
      <p:sp>
        <p:nvSpPr>
          <p:cNvPr id="8" name="Shape 240"/>
          <p:cNvSpPr txBox="1"/>
          <p:nvPr/>
        </p:nvSpPr>
        <p:spPr>
          <a:xfrm>
            <a:off x="206100" y="1585585"/>
            <a:ext cx="8778300" cy="246299"/>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“Learn from observing”, “Look at my data and tell me about it”</a:t>
            </a:r>
          </a:p>
        </p:txBody>
      </p:sp>
      <p:grpSp>
        <p:nvGrpSpPr>
          <p:cNvPr id="9" name="Shape 231"/>
          <p:cNvGrpSpPr/>
          <p:nvPr/>
        </p:nvGrpSpPr>
        <p:grpSpPr>
          <a:xfrm>
            <a:off x="7286625" y="3000376"/>
            <a:ext cx="1220007" cy="1095796"/>
            <a:chOff x="4044183" y="930773"/>
            <a:chExt cx="806091" cy="730296"/>
          </a:xfrm>
        </p:grpSpPr>
        <p:sp>
          <p:nvSpPr>
            <p:cNvPr id="10" name="Shape 232"/>
            <p:cNvSpPr/>
            <p:nvPr/>
          </p:nvSpPr>
          <p:spPr>
            <a:xfrm>
              <a:off x="4044183" y="1376474"/>
              <a:ext cx="136499" cy="28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1" name="Shape 233"/>
            <p:cNvSpPr/>
            <p:nvPr/>
          </p:nvSpPr>
          <p:spPr>
            <a:xfrm>
              <a:off x="4267373" y="930773"/>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2" name="Shape 234"/>
            <p:cNvSpPr/>
            <p:nvPr/>
          </p:nvSpPr>
          <p:spPr>
            <a:xfrm>
              <a:off x="4490585" y="1190669"/>
              <a:ext cx="136499" cy="470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3" name="Shape 23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grpSp>
        <p:nvGrpSpPr>
          <p:cNvPr id="14" name="Shape 241"/>
          <p:cNvGrpSpPr/>
          <p:nvPr/>
        </p:nvGrpSpPr>
        <p:grpSpPr>
          <a:xfrm>
            <a:off x="325016" y="2971800"/>
            <a:ext cx="1218034" cy="1151233"/>
            <a:chOff x="4044175" y="930800"/>
            <a:chExt cx="806099" cy="730199"/>
          </a:xfrm>
        </p:grpSpPr>
        <p:sp>
          <p:nvSpPr>
            <p:cNvPr id="15" name="Shape 242"/>
            <p:cNvSpPr/>
            <p:nvPr/>
          </p:nvSpPr>
          <p:spPr>
            <a:xfrm>
              <a:off x="4044175" y="1017125"/>
              <a:ext cx="136499" cy="6437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6" name="Shape 243"/>
            <p:cNvSpPr/>
            <p:nvPr/>
          </p:nvSpPr>
          <p:spPr>
            <a:xfrm>
              <a:off x="4267375" y="1300350"/>
              <a:ext cx="136499" cy="360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7" name="Shape 244"/>
            <p:cNvSpPr/>
            <p:nvPr/>
          </p:nvSpPr>
          <p:spPr>
            <a:xfrm>
              <a:off x="4490575" y="930800"/>
              <a:ext cx="136499" cy="730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sp>
          <p:nvSpPr>
            <p:cNvPr id="18" name="Shape 245"/>
            <p:cNvSpPr/>
            <p:nvPr/>
          </p:nvSpPr>
          <p:spPr>
            <a:xfrm>
              <a:off x="4713775" y="1070600"/>
              <a:ext cx="136499" cy="5903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p>
          </p:txBody>
        </p:sp>
      </p:grpSp>
      <p:pic>
        <p:nvPicPr>
          <p:cNvPr id="19" name="Shape 246"/>
          <p:cNvPicPr preferRelativeResize="0"/>
          <p:nvPr/>
        </p:nvPicPr>
        <p:blipFill>
          <a:blip r:embed="rId2">
            <a:alphaModFix/>
          </a:blip>
          <a:stretch>
            <a:fillRect/>
          </a:stretch>
        </p:blipFill>
        <p:spPr>
          <a:xfrm>
            <a:off x="927086" y="3287149"/>
            <a:ext cx="988548" cy="1074413"/>
          </a:xfrm>
          <a:prstGeom prst="rect">
            <a:avLst/>
          </a:prstGeom>
          <a:noFill/>
          <a:ln>
            <a:noFill/>
          </a:ln>
        </p:spPr>
      </p:pic>
      <p:sp>
        <p:nvSpPr>
          <p:cNvPr id="20" name="Shape 247"/>
          <p:cNvSpPr txBox="1"/>
          <p:nvPr/>
        </p:nvSpPr>
        <p:spPr>
          <a:xfrm>
            <a:off x="395900" y="2276832"/>
            <a:ext cx="1184400"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Data Setup</a:t>
            </a:r>
          </a:p>
        </p:txBody>
      </p:sp>
      <p:sp>
        <p:nvSpPr>
          <p:cNvPr id="22" name="Shape 249"/>
          <p:cNvSpPr txBox="1"/>
          <p:nvPr/>
        </p:nvSpPr>
        <p:spPr>
          <a:xfrm>
            <a:off x="2436563" y="2276831"/>
            <a:ext cx="1135312" cy="432599"/>
          </a:xfrm>
          <a:prstGeom prst="rect">
            <a:avLst/>
          </a:prstGeom>
          <a:noFill/>
          <a:ln>
            <a:noFill/>
          </a:ln>
        </p:spPr>
        <p:txBody>
          <a:bodyPr lIns="91425" tIns="91425" rIns="91425" bIns="91425" anchor="t" anchorCtr="0">
            <a:noAutofit/>
          </a:bodyPr>
          <a:lstStyle/>
          <a:p>
            <a:pPr algn="ctr"/>
            <a:r>
              <a:rPr lang="en" u="sng">
                <a:latin typeface="Open Sans"/>
                <a:ea typeface="Open Sans"/>
                <a:cs typeface="Open Sans"/>
                <a:sym typeface="Open Sans"/>
              </a:rPr>
              <a:t>Method</a:t>
            </a:r>
          </a:p>
        </p:txBody>
      </p:sp>
      <p:grpSp>
        <p:nvGrpSpPr>
          <p:cNvPr id="23" name="Shape 250"/>
          <p:cNvGrpSpPr/>
          <p:nvPr/>
        </p:nvGrpSpPr>
        <p:grpSpPr>
          <a:xfrm>
            <a:off x="2282220" y="2893485"/>
            <a:ext cx="1461105" cy="1248962"/>
            <a:chOff x="2006350" y="2235900"/>
            <a:chExt cx="829924" cy="709425"/>
          </a:xfrm>
        </p:grpSpPr>
        <p:sp>
          <p:nvSpPr>
            <p:cNvPr id="24" name="Shape 251"/>
            <p:cNvSpPr/>
            <p:nvPr/>
          </p:nvSpPr>
          <p:spPr>
            <a:xfrm>
              <a:off x="2253075" y="2462250"/>
              <a:ext cx="364199" cy="364199"/>
            </a:xfrm>
            <a:prstGeom prst="ellipse">
              <a:avLst/>
            </a:prstGeom>
            <a:solidFill>
              <a:schemeClr val="lt2"/>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5" name="Shape 252"/>
            <p:cNvSpPr/>
            <p:nvPr/>
          </p:nvSpPr>
          <p:spPr>
            <a:xfrm>
              <a:off x="2006350" y="2235900"/>
              <a:ext cx="218999" cy="218999"/>
            </a:xfrm>
            <a:prstGeom prst="ellipse">
              <a:avLst/>
            </a:prstGeom>
            <a:solidFill>
              <a:srgbClr val="3C8ACA"/>
            </a:solidFill>
            <a:ln w="9525" cap="flat" cmpd="sng">
              <a:solidFill>
                <a:srgbClr val="D55F27"/>
              </a:solidFill>
              <a:prstDash val="solid"/>
              <a:round/>
              <a:headEnd type="none" w="med" len="med"/>
              <a:tailEnd type="none" w="med" len="med"/>
            </a:ln>
          </p:spPr>
          <p:txBody>
            <a:bodyPr lIns="91425" tIns="91425" rIns="91425" bIns="91425" anchor="ctr" anchorCtr="0">
              <a:noAutofit/>
            </a:bodyPr>
            <a:lstStyle/>
            <a:p>
              <a:endParaRPr/>
            </a:p>
          </p:txBody>
        </p:sp>
        <p:sp>
          <p:nvSpPr>
            <p:cNvPr id="26" name="Shape 253"/>
            <p:cNvSpPr/>
            <p:nvPr/>
          </p:nvSpPr>
          <p:spPr>
            <a:xfrm>
              <a:off x="2391850" y="2264237"/>
              <a:ext cx="162299" cy="162299"/>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27" name="Shape 254"/>
            <p:cNvSpPr/>
            <p:nvPr/>
          </p:nvSpPr>
          <p:spPr>
            <a:xfrm>
              <a:off x="2657825" y="2412575"/>
              <a:ext cx="162299" cy="162299"/>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28" name="Shape 255"/>
            <p:cNvSpPr/>
            <p:nvPr/>
          </p:nvSpPr>
          <p:spPr>
            <a:xfrm>
              <a:off x="2017468" y="2567425"/>
              <a:ext cx="102899" cy="102899"/>
            </a:xfrm>
            <a:prstGeom prst="ellipse">
              <a:avLst/>
            </a:prstGeom>
            <a:solidFill>
              <a:srgbClr val="9E9E9E"/>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29" name="Shape 256"/>
            <p:cNvSpPr/>
            <p:nvPr/>
          </p:nvSpPr>
          <p:spPr>
            <a:xfrm>
              <a:off x="2617275" y="2713725"/>
              <a:ext cx="218999" cy="218999"/>
            </a:xfrm>
            <a:prstGeom prst="ellipse">
              <a:avLst/>
            </a:prstGeom>
            <a:solidFill>
              <a:srgbClr val="0F243E"/>
            </a:solidFill>
            <a:ln w="9525" cap="flat" cmpd="sng">
              <a:solidFill>
                <a:srgbClr val="3C8ACA"/>
              </a:solidFill>
              <a:prstDash val="solid"/>
              <a:round/>
              <a:headEnd type="none" w="med" len="med"/>
              <a:tailEnd type="none" w="med" len="med"/>
            </a:ln>
          </p:spPr>
          <p:txBody>
            <a:bodyPr lIns="91425" tIns="91425" rIns="91425" bIns="91425" anchor="ctr" anchorCtr="0">
              <a:noAutofit/>
            </a:bodyPr>
            <a:lstStyle/>
            <a:p>
              <a:endParaRPr/>
            </a:p>
          </p:txBody>
        </p:sp>
        <p:sp>
          <p:nvSpPr>
            <p:cNvPr id="30" name="Shape 257"/>
            <p:cNvSpPr/>
            <p:nvPr/>
          </p:nvSpPr>
          <p:spPr>
            <a:xfrm>
              <a:off x="2120385" y="2810325"/>
              <a:ext cx="135000" cy="135000"/>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grpSp>
      <p:sp>
        <p:nvSpPr>
          <p:cNvPr id="31" name="Shape 258"/>
          <p:cNvSpPr txBox="1"/>
          <p:nvPr/>
        </p:nvSpPr>
        <p:spPr>
          <a:xfrm>
            <a:off x="206001" y="4584050"/>
            <a:ext cx="1564199" cy="942000"/>
          </a:xfrm>
          <a:prstGeom prst="rect">
            <a:avLst/>
          </a:prstGeom>
          <a:noFill/>
          <a:ln>
            <a:noFill/>
          </a:ln>
        </p:spPr>
        <p:txBody>
          <a:bodyPr lIns="91425" tIns="91425" rIns="91425" bIns="91425" anchor="t" anchorCtr="0">
            <a:noAutofit/>
          </a:bodyPr>
          <a:lstStyle/>
          <a:p>
            <a:r>
              <a:rPr lang="en" sz="1200" i="1" dirty="0">
                <a:latin typeface="Open Sans"/>
                <a:ea typeface="Open Sans"/>
                <a:cs typeface="Open Sans"/>
                <a:sym typeface="Open Sans"/>
              </a:rPr>
              <a:t>Flat “Excel” file.  Each row is a record or observation.  Each column is an attribute of the record.</a:t>
            </a:r>
          </a:p>
        </p:txBody>
      </p:sp>
      <p:sp>
        <p:nvSpPr>
          <p:cNvPr id="32" name="Shape 259"/>
          <p:cNvSpPr txBox="1"/>
          <p:nvPr/>
        </p:nvSpPr>
        <p:spPr>
          <a:xfrm>
            <a:off x="2092313" y="45840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Clustering e.g. K-Means, Hierarchical Clustering etc</a:t>
            </a:r>
          </a:p>
        </p:txBody>
      </p:sp>
      <p:sp>
        <p:nvSpPr>
          <p:cNvPr id="33" name="Shape 260"/>
          <p:cNvSpPr txBox="1"/>
          <p:nvPr/>
        </p:nvSpPr>
        <p:spPr>
          <a:xfrm>
            <a:off x="7449288" y="4584050"/>
            <a:ext cx="1564199" cy="942000"/>
          </a:xfrm>
          <a:prstGeom prst="rect">
            <a:avLst/>
          </a:prstGeom>
          <a:noFill/>
          <a:ln>
            <a:noFill/>
          </a:ln>
        </p:spPr>
        <p:txBody>
          <a:bodyPr lIns="91425" tIns="91425" rIns="91425" bIns="91425" anchor="t" anchorCtr="0">
            <a:noAutofit/>
          </a:bodyPr>
          <a:lstStyle/>
          <a:p>
            <a:r>
              <a:rPr lang="en" sz="1200" i="1">
                <a:latin typeface="Open Sans"/>
                <a:ea typeface="Open Sans"/>
                <a:cs typeface="Open Sans"/>
                <a:sym typeface="Open Sans"/>
              </a:rPr>
              <a:t>In new data find the customers/observations that most likely are part of a particular cluster.</a:t>
            </a:r>
          </a:p>
        </p:txBody>
      </p:sp>
      <p:sp>
        <p:nvSpPr>
          <p:cNvPr id="34" name="Shape 261"/>
          <p:cNvSpPr txBox="1"/>
          <p:nvPr/>
        </p:nvSpPr>
        <p:spPr>
          <a:xfrm>
            <a:off x="7343775" y="2276832"/>
            <a:ext cx="1479812"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Application</a:t>
            </a:r>
          </a:p>
        </p:txBody>
      </p:sp>
      <p:sp>
        <p:nvSpPr>
          <p:cNvPr id="35" name="Shape 262"/>
          <p:cNvSpPr/>
          <p:nvPr/>
        </p:nvSpPr>
        <p:spPr>
          <a:xfrm>
            <a:off x="7882924" y="3398995"/>
            <a:ext cx="306554" cy="294405"/>
          </a:xfrm>
          <a:prstGeom prst="ellipse">
            <a:avLst/>
          </a:prstGeom>
          <a:solidFill>
            <a:srgbClr val="D55F27"/>
          </a:solidFill>
          <a:ln w="9525" cap="flat" cmpd="sng">
            <a:solidFill>
              <a:srgbClr val="3D89C9"/>
            </a:solidFill>
            <a:prstDash val="solid"/>
            <a:round/>
            <a:headEnd type="none" w="med" len="med"/>
            <a:tailEnd type="none" w="med" len="med"/>
          </a:ln>
        </p:spPr>
        <p:txBody>
          <a:bodyPr lIns="91425" tIns="91425" rIns="91425" bIns="91425" anchor="ctr" anchorCtr="0">
            <a:noAutofit/>
          </a:bodyPr>
          <a:lstStyle/>
          <a:p>
            <a:endParaRPr/>
          </a:p>
        </p:txBody>
      </p:sp>
      <p:sp>
        <p:nvSpPr>
          <p:cNvPr id="37" name="Shape 264"/>
          <p:cNvSpPr txBox="1"/>
          <p:nvPr/>
        </p:nvSpPr>
        <p:spPr>
          <a:xfrm>
            <a:off x="4201801" y="2276831"/>
            <a:ext cx="2709599" cy="432599"/>
          </a:xfrm>
          <a:prstGeom prst="rect">
            <a:avLst/>
          </a:prstGeom>
          <a:noFill/>
          <a:ln>
            <a:noFill/>
          </a:ln>
        </p:spPr>
        <p:txBody>
          <a:bodyPr lIns="91425" tIns="91425" rIns="91425" bIns="91425" anchor="t" anchorCtr="0">
            <a:noAutofit/>
          </a:bodyPr>
          <a:lstStyle/>
          <a:p>
            <a:pPr algn="ctr"/>
            <a:r>
              <a:rPr lang="en" u="sng" dirty="0">
                <a:latin typeface="Open Sans"/>
                <a:ea typeface="Open Sans"/>
                <a:cs typeface="Open Sans"/>
                <a:sym typeface="Open Sans"/>
              </a:rPr>
              <a:t>Business Examples</a:t>
            </a:r>
          </a:p>
        </p:txBody>
      </p:sp>
      <p:sp>
        <p:nvSpPr>
          <p:cNvPr id="38" name="Shape 265"/>
          <p:cNvSpPr txBox="1"/>
          <p:nvPr/>
        </p:nvSpPr>
        <p:spPr>
          <a:xfrm>
            <a:off x="4201801" y="2748906"/>
            <a:ext cx="2620199" cy="525600"/>
          </a:xfrm>
          <a:prstGeom prst="rect">
            <a:avLst/>
          </a:prstGeom>
          <a:noFill/>
          <a:ln>
            <a:noFill/>
          </a:ln>
        </p:spPr>
        <p:txBody>
          <a:bodyPr lIns="91425" tIns="91425" rIns="91425" bIns="91425" anchor="t" anchorCtr="0">
            <a:noAutofit/>
          </a:bodyPr>
          <a:lstStyle/>
          <a:p>
            <a:r>
              <a:rPr lang="en" sz="1100" b="1" dirty="0">
                <a:latin typeface="Open Sans"/>
                <a:ea typeface="Open Sans"/>
                <a:cs typeface="Open Sans"/>
                <a:sym typeface="Open Sans"/>
              </a:rPr>
              <a:t>Marketing</a:t>
            </a:r>
            <a:r>
              <a:rPr lang="en" sz="1100" dirty="0">
                <a:latin typeface="Open Sans"/>
                <a:ea typeface="Open Sans"/>
                <a:cs typeface="Open Sans"/>
                <a:sym typeface="Open Sans"/>
              </a:rPr>
              <a:t>-Find customer segments for specific marketing campaigns.</a:t>
            </a:r>
          </a:p>
        </p:txBody>
      </p:sp>
      <p:sp>
        <p:nvSpPr>
          <p:cNvPr id="39" name="Shape 266"/>
          <p:cNvSpPr txBox="1"/>
          <p:nvPr/>
        </p:nvSpPr>
        <p:spPr>
          <a:xfrm>
            <a:off x="4201801" y="3203743"/>
            <a:ext cx="2620199" cy="701699"/>
          </a:xfrm>
          <a:prstGeom prst="rect">
            <a:avLst/>
          </a:prstGeom>
          <a:noFill/>
          <a:ln>
            <a:noFill/>
          </a:ln>
        </p:spPr>
        <p:txBody>
          <a:bodyPr lIns="91425" tIns="91425" rIns="91425" bIns="91425" anchor="ctr" anchorCtr="0">
            <a:noAutofit/>
          </a:bodyPr>
          <a:lstStyle/>
          <a:p>
            <a:r>
              <a:rPr lang="en" sz="1100" b="1" dirty="0">
                <a:solidFill>
                  <a:schemeClr val="dk1"/>
                </a:solidFill>
                <a:latin typeface="Open Sans"/>
                <a:ea typeface="Open Sans"/>
                <a:cs typeface="Open Sans"/>
                <a:sym typeface="Open Sans"/>
              </a:rPr>
              <a:t>Operations</a:t>
            </a:r>
            <a:r>
              <a:rPr lang="en" sz="1100" dirty="0">
                <a:solidFill>
                  <a:schemeClr val="dk1"/>
                </a:solidFill>
                <a:latin typeface="Open Sans"/>
                <a:ea typeface="Open Sans"/>
                <a:cs typeface="Open Sans"/>
                <a:sym typeface="Open Sans"/>
              </a:rPr>
              <a:t>-Identify locations for cell towers based on population density and area characteristics.</a:t>
            </a:r>
          </a:p>
        </p:txBody>
      </p:sp>
      <p:sp>
        <p:nvSpPr>
          <p:cNvPr id="40" name="Shape 267"/>
          <p:cNvSpPr txBox="1"/>
          <p:nvPr/>
        </p:nvSpPr>
        <p:spPr>
          <a:xfrm>
            <a:off x="4201801" y="3787062"/>
            <a:ext cx="2620199" cy="701699"/>
          </a:xfrm>
          <a:prstGeom prst="rect">
            <a:avLst/>
          </a:prstGeom>
          <a:noFill/>
          <a:ln>
            <a:noFill/>
          </a:ln>
        </p:spPr>
        <p:txBody>
          <a:bodyPr lIns="91425" tIns="91425" rIns="91425" bIns="91425" anchor="ctr" anchorCtr="0">
            <a:noAutofit/>
          </a:bodyPr>
          <a:lstStyle/>
          <a:p>
            <a:r>
              <a:rPr lang="en" sz="1100" b="1">
                <a:solidFill>
                  <a:schemeClr val="dk1"/>
                </a:solidFill>
                <a:latin typeface="Open Sans"/>
                <a:ea typeface="Open Sans"/>
                <a:cs typeface="Open Sans"/>
                <a:sym typeface="Open Sans"/>
              </a:rPr>
              <a:t>Text Analysis</a:t>
            </a:r>
            <a:r>
              <a:rPr lang="en" sz="1100">
                <a:solidFill>
                  <a:schemeClr val="dk1"/>
                </a:solidFill>
                <a:latin typeface="Open Sans"/>
                <a:ea typeface="Open Sans"/>
                <a:cs typeface="Open Sans"/>
                <a:sym typeface="Open Sans"/>
              </a:rPr>
              <a:t>- Topic modeling of articles</a:t>
            </a:r>
          </a:p>
        </p:txBody>
      </p:sp>
      <p:sp>
        <p:nvSpPr>
          <p:cNvPr id="41" name="Shape 268"/>
          <p:cNvSpPr/>
          <p:nvPr/>
        </p:nvSpPr>
        <p:spPr>
          <a:xfrm>
            <a:off x="8082281" y="3636616"/>
            <a:ext cx="452924" cy="434975"/>
          </a:xfrm>
          <a:prstGeom prst="ellipse">
            <a:avLst/>
          </a:prstGeom>
          <a:solidFill>
            <a:srgbClr val="0F243E">
              <a:alpha val="74900"/>
            </a:srgbClr>
          </a:solidFill>
          <a:ln w="9525" cap="flat" cmpd="sng">
            <a:solidFill>
              <a:srgbClr val="AEAEAE"/>
            </a:solidFill>
            <a:prstDash val="solid"/>
            <a:round/>
            <a:headEnd type="none" w="med" len="med"/>
            <a:tailEnd type="none" w="med" len="med"/>
          </a:ln>
        </p:spPr>
        <p:txBody>
          <a:bodyPr lIns="91425" tIns="91425" rIns="91425" bIns="91425" anchor="ctr" anchorCtr="0">
            <a:noAutofit/>
          </a:bodyPr>
          <a:lstStyle/>
          <a:p>
            <a:endParaRPr/>
          </a:p>
        </p:txBody>
      </p:sp>
      <p:sp>
        <p:nvSpPr>
          <p:cNvPr id="42" name="Shape 269"/>
          <p:cNvSpPr/>
          <p:nvPr/>
        </p:nvSpPr>
        <p:spPr>
          <a:xfrm>
            <a:off x="7602393" y="3741422"/>
            <a:ext cx="239717" cy="230217"/>
          </a:xfrm>
          <a:prstGeom prst="ellipse">
            <a:avLst/>
          </a:prstGeom>
          <a:solidFill>
            <a:srgbClr val="3D89C9"/>
          </a:solid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cxnSp>
        <p:nvCxnSpPr>
          <p:cNvPr id="43" name="Shape 270"/>
          <p:cNvCxnSpPr/>
          <p:nvPr/>
        </p:nvCxnSpPr>
        <p:spPr>
          <a:xfrm>
            <a:off x="334750" y="4499899"/>
            <a:ext cx="8220600" cy="0"/>
          </a:xfrm>
          <a:prstGeom prst="straightConnector1">
            <a:avLst/>
          </a:prstGeom>
          <a:noFill/>
          <a:ln w="9525"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24753987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Types of Problems</a:t>
            </a:r>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640239" y="1801504"/>
            <a:ext cx="3794077" cy="8734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Ask yourself is there an outcome variable that we want to predict.</a:t>
            </a:r>
          </a:p>
        </p:txBody>
      </p:sp>
      <p:sp>
        <p:nvSpPr>
          <p:cNvPr id="8" name="Rectangle 7"/>
          <p:cNvSpPr/>
          <p:nvPr/>
        </p:nvSpPr>
        <p:spPr>
          <a:xfrm>
            <a:off x="4642513" y="2759122"/>
            <a:ext cx="3794077" cy="2222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should we offer customers that bought the corn dog?</a:t>
            </a:r>
          </a:p>
          <a:p>
            <a:pPr algn="ctr"/>
            <a:r>
              <a:rPr lang="en-US" sz="1200" dirty="0"/>
              <a:t>(There is not really a distinct outcome, only observed data similar to the unsupervised example.  Should we offer additional dogs, condiments, orange soda, red wine, steak etc.  Among all choices, how are items associated based on purchase history?)</a:t>
            </a:r>
          </a:p>
        </p:txBody>
      </p:sp>
      <p:sp>
        <p:nvSpPr>
          <p:cNvPr id="9" name="TextBox 8"/>
          <p:cNvSpPr txBox="1"/>
          <p:nvPr/>
        </p:nvSpPr>
        <p:spPr>
          <a:xfrm>
            <a:off x="504967" y="1883391"/>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b="1" dirty="0">
                <a:solidFill>
                  <a:schemeClr val="accent6"/>
                </a:solidFill>
              </a:rPr>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b="1" dirty="0">
                <a:solidFill>
                  <a:schemeClr val="accent6"/>
                </a:solidFill>
              </a:rPr>
              <a:t>Associative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932318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en-US"/>
              <a:t>Unsupervised: Association Rules</a:t>
            </a:r>
          </a:p>
        </p:txBody>
      </p:sp>
      <p:sp>
        <p:nvSpPr>
          <p:cNvPr id="13315" name="Content Placeholder 2"/>
          <p:cNvSpPr>
            <a:spLocks noGrp="1"/>
          </p:cNvSpPr>
          <p:nvPr>
            <p:ph sz="quarter" idx="1"/>
          </p:nvPr>
        </p:nvSpPr>
        <p:spPr>
          <a:xfrm>
            <a:off x="914400" y="1600200"/>
            <a:ext cx="8001000" cy="4572000"/>
          </a:xfrm>
        </p:spPr>
        <p:txBody>
          <a:bodyPr/>
          <a:lstStyle/>
          <a:p>
            <a:pPr eaLnBrk="1" hangingPunct="1"/>
            <a:r>
              <a:rPr lang="en-US" altLang="en-US">
                <a:latin typeface="Franklin Gothic Book" pitchFamily="34" charset="0"/>
              </a:rPr>
              <a:t>Goal: Produce rules that define “what goes with what”</a:t>
            </a:r>
          </a:p>
          <a:p>
            <a:pPr eaLnBrk="1" hangingPunct="1"/>
            <a:r>
              <a:rPr lang="en-US" altLang="en-US">
                <a:latin typeface="Franklin Gothic Book" pitchFamily="34" charset="0"/>
              </a:rPr>
              <a:t>Example: “If X was purchased, Y was also purchased”</a:t>
            </a:r>
          </a:p>
          <a:p>
            <a:pPr eaLnBrk="1" hangingPunct="1"/>
            <a:r>
              <a:rPr lang="en-US" altLang="en-US">
                <a:latin typeface="Franklin Gothic Book" pitchFamily="34" charset="0"/>
              </a:rPr>
              <a:t>Rows are transactions</a:t>
            </a:r>
          </a:p>
          <a:p>
            <a:pPr eaLnBrk="1" hangingPunct="1"/>
            <a:r>
              <a:rPr lang="en-US" altLang="en-US">
                <a:latin typeface="Franklin Gothic Book" pitchFamily="34" charset="0"/>
              </a:rPr>
              <a:t>Used in recommender systems – “Our records show you bought X, you may also like Y”</a:t>
            </a:r>
          </a:p>
          <a:p>
            <a:pPr eaLnBrk="1" hangingPunct="1"/>
            <a:r>
              <a:rPr lang="en-US" altLang="en-US">
                <a:latin typeface="Franklin Gothic Book" pitchFamily="34" charset="0"/>
              </a:rPr>
              <a:t>Also called “affinity analysis”</a:t>
            </a:r>
          </a:p>
          <a:p>
            <a:pPr eaLnBrk="1" hangingPunct="1"/>
            <a:endParaRPr lang="en-US" altLang="en-US">
              <a:latin typeface="Franklin Gothic Book" pitchFamily="34" charset="0"/>
            </a:endParaRPr>
          </a:p>
        </p:txBody>
      </p:sp>
    </p:spTree>
    <p:extLst>
      <p:ext uri="{BB962C8B-B14F-4D97-AF65-F5344CB8AC3E}">
        <p14:creationId xmlns:p14="http://schemas.microsoft.com/office/powerpoint/2010/main" val="4137585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36939000"/>
              </p:ext>
            </p:extLst>
          </p:nvPr>
        </p:nvGraphicFramePr>
        <p:xfrm>
          <a:off x="614363" y="1111250"/>
          <a:ext cx="7915275" cy="34747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xmlns="" val="10000"/>
                  </a:ext>
                </a:extLst>
              </a:tr>
              <a:tr h="370840">
                <a:tc>
                  <a:txBody>
                    <a:bodyPr/>
                    <a:lstStyle/>
                    <a:p>
                      <a:pPr algn="ctr"/>
                      <a:r>
                        <a:rPr lang="en-US" sz="2000" kern="1200" baseline="0" dirty="0">
                          <a:solidFill>
                            <a:schemeClr val="dk1"/>
                          </a:solidFill>
                          <a:latin typeface="+mn-lt"/>
                          <a:ea typeface="+mn-ea"/>
                          <a:cs typeface="+mn-cs"/>
                        </a:rPr>
                        <a:t>6:30</a:t>
                      </a:r>
                    </a:p>
                  </a:txBody>
                  <a:tcPr/>
                </a:tc>
                <a:tc>
                  <a:txBody>
                    <a:bodyPr/>
                    <a:lstStyle/>
                    <a:p>
                      <a:pPr algn="ctr"/>
                      <a:r>
                        <a:rPr lang="en-US" sz="2000" kern="1200" baseline="0" dirty="0">
                          <a:solidFill>
                            <a:schemeClr val="dk1"/>
                          </a:solidFill>
                          <a:latin typeface="+mn-lt"/>
                          <a:ea typeface="+mn-ea"/>
                          <a:cs typeface="+mn-cs"/>
                        </a:rPr>
                        <a:t>7:00</a:t>
                      </a: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a16="http://schemas.microsoft.com/office/drawing/2014/main" xmlns="" val="10001"/>
                  </a:ext>
                </a:extLst>
              </a:tr>
              <a:tr h="370840">
                <a:tc>
                  <a:txBody>
                    <a:bodyPr/>
                    <a:lstStyle/>
                    <a:p>
                      <a:pPr algn="ctr"/>
                      <a:r>
                        <a:rPr lang="en-US" sz="2000" b="1" kern="1200" baseline="0" dirty="0">
                          <a:solidFill>
                            <a:schemeClr val="accent1"/>
                          </a:solidFill>
                          <a:latin typeface="+mn-lt"/>
                          <a:ea typeface="+mn-ea"/>
                          <a:cs typeface="+mn-cs"/>
                        </a:rPr>
                        <a:t>7:00</a:t>
                      </a:r>
                    </a:p>
                  </a:txBody>
                  <a:tcPr/>
                </a:tc>
                <a:tc>
                  <a:txBody>
                    <a:bodyPr/>
                    <a:lstStyle/>
                    <a:p>
                      <a:pPr algn="ctr"/>
                      <a:r>
                        <a:rPr lang="en-US" sz="2000" b="1" kern="1200" baseline="0" dirty="0">
                          <a:solidFill>
                            <a:schemeClr val="accent1"/>
                          </a:solidFill>
                          <a:latin typeface="+mn-lt"/>
                          <a:ea typeface="+mn-ea"/>
                          <a:cs typeface="+mn-cs"/>
                        </a:rPr>
                        <a:t>7:30</a:t>
                      </a:r>
                    </a:p>
                  </a:txBody>
                  <a:tcPr/>
                </a:tc>
                <a:tc>
                  <a:txBody>
                    <a:bodyPr/>
                    <a:lstStyle/>
                    <a:p>
                      <a:r>
                        <a:rPr lang="en-US" sz="2000" b="1" kern="1200" baseline="0" dirty="0">
                          <a:solidFill>
                            <a:schemeClr val="accent1"/>
                          </a:solidFill>
                          <a:latin typeface="+mn-lt"/>
                          <a:ea typeface="+mn-ea"/>
                          <a:cs typeface="+mn-cs"/>
                        </a:rPr>
                        <a:t>Syllabus Review</a:t>
                      </a:r>
                    </a:p>
                  </a:txBody>
                  <a:tcPr/>
                </a:tc>
                <a:extLst>
                  <a:ext uri="{0D108BD9-81ED-4DB2-BD59-A6C34878D82A}">
                    <a16:rowId xmlns:a16="http://schemas.microsoft.com/office/drawing/2014/main" xmlns="" val="10002"/>
                  </a:ext>
                </a:extLst>
              </a:tr>
              <a:tr h="370840">
                <a:tc>
                  <a:txBody>
                    <a:bodyPr/>
                    <a:lstStyle/>
                    <a:p>
                      <a:pPr algn="ctr"/>
                      <a:r>
                        <a:rPr lang="en-US" sz="2000" kern="1200" baseline="0" dirty="0">
                          <a:solidFill>
                            <a:schemeClr val="dk1"/>
                          </a:solidFill>
                          <a:latin typeface="+mn-lt"/>
                          <a:ea typeface="+mn-ea"/>
                          <a:cs typeface="+mn-cs"/>
                        </a:rPr>
                        <a:t>7:30</a:t>
                      </a:r>
                    </a:p>
                  </a:txBody>
                  <a:tcPr/>
                </a:tc>
                <a:tc>
                  <a:txBody>
                    <a:bodyPr/>
                    <a:lstStyle/>
                    <a:p>
                      <a:pPr algn="ctr"/>
                      <a:r>
                        <a:rPr lang="en-US" sz="2000" kern="1200" baseline="0" dirty="0">
                          <a:solidFill>
                            <a:schemeClr val="dk1"/>
                          </a:solidFill>
                          <a:latin typeface="+mn-lt"/>
                          <a:ea typeface="+mn-ea"/>
                          <a:cs typeface="+mn-cs"/>
                        </a:rPr>
                        <a:t>7:45</a:t>
                      </a:r>
                    </a:p>
                  </a:txBody>
                  <a:tcPr/>
                </a:tc>
                <a:tc>
                  <a:txBody>
                    <a:bodyPr/>
                    <a:lstStyle/>
                    <a:p>
                      <a:r>
                        <a:rPr lang="en-US" sz="2000" kern="1200" baseline="0" dirty="0">
                          <a:solidFill>
                            <a:schemeClr val="dk1"/>
                          </a:solidFill>
                          <a:latin typeface="+mn-lt"/>
                          <a:ea typeface="+mn-ea"/>
                          <a:cs typeface="+mn-cs"/>
                        </a:rPr>
                        <a:t>Community Learning Expectations</a:t>
                      </a:r>
                    </a:p>
                  </a:txBody>
                  <a:tcPr/>
                </a:tc>
                <a:extLst>
                  <a:ext uri="{0D108BD9-81ED-4DB2-BD59-A6C34878D82A}">
                    <a16:rowId xmlns:a16="http://schemas.microsoft.com/office/drawing/2014/main" xmlns="" val="10003"/>
                  </a:ext>
                </a:extLst>
              </a:tr>
              <a:tr h="370840">
                <a:tc>
                  <a:txBody>
                    <a:bodyPr/>
                    <a:lstStyle/>
                    <a:p>
                      <a:pPr algn="ctr"/>
                      <a:r>
                        <a:rPr lang="en-US" sz="2000" kern="1200" baseline="0" dirty="0">
                          <a:solidFill>
                            <a:schemeClr val="dk1"/>
                          </a:solidFill>
                          <a:latin typeface="+mn-lt"/>
                          <a:ea typeface="+mn-ea"/>
                          <a:cs typeface="+mn-cs"/>
                        </a:rPr>
                        <a:t>7:45</a:t>
                      </a:r>
                    </a:p>
                  </a:txBody>
                  <a:tcPr/>
                </a:tc>
                <a:tc>
                  <a:txBody>
                    <a:bodyPr/>
                    <a:lstStyle/>
                    <a:p>
                      <a:pPr algn="ctr"/>
                      <a:r>
                        <a:rPr lang="en-US" sz="2000" kern="1200" baseline="0" dirty="0">
                          <a:solidFill>
                            <a:schemeClr val="dk1"/>
                          </a:solidFill>
                          <a:latin typeface="+mn-lt"/>
                          <a:ea typeface="+mn-ea"/>
                          <a:cs typeface="+mn-cs"/>
                        </a:rPr>
                        <a:t>8:00</a:t>
                      </a: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xmlns="" val="10004"/>
                  </a:ext>
                </a:extLst>
              </a:tr>
              <a:tr h="370840">
                <a:tc>
                  <a:txBody>
                    <a:bodyPr/>
                    <a:lstStyle/>
                    <a:p>
                      <a:pPr algn="ctr"/>
                      <a:r>
                        <a:rPr lang="en-US" sz="2000" kern="1200" baseline="0" dirty="0">
                          <a:solidFill>
                            <a:schemeClr val="dk1"/>
                          </a:solidFill>
                          <a:latin typeface="+mn-lt"/>
                          <a:ea typeface="+mn-ea"/>
                          <a:cs typeface="+mn-cs"/>
                        </a:rPr>
                        <a:t>8:00</a:t>
                      </a:r>
                    </a:p>
                  </a:txBody>
                  <a:tcPr/>
                </a:tc>
                <a:tc>
                  <a:txBody>
                    <a:bodyPr/>
                    <a:lstStyle/>
                    <a:p>
                      <a:pPr algn="ctr"/>
                      <a:r>
                        <a:rPr lang="en-US" sz="2000" kern="1200" baseline="0" dirty="0">
                          <a:solidFill>
                            <a:schemeClr val="dk1"/>
                          </a:solidFill>
                          <a:latin typeface="+mn-lt"/>
                          <a:ea typeface="+mn-ea"/>
                          <a:cs typeface="+mn-cs"/>
                        </a:rPr>
                        <a:t>8:30</a:t>
                      </a: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5"/>
                  </a:ext>
                </a:extLst>
              </a:tr>
              <a:tr h="370840">
                <a:tc>
                  <a:txBody>
                    <a:bodyPr/>
                    <a:lstStyle/>
                    <a:p>
                      <a:pPr algn="ctr"/>
                      <a:r>
                        <a:rPr lang="en-US" sz="2000" kern="1200" baseline="0" dirty="0">
                          <a:solidFill>
                            <a:schemeClr val="dk1"/>
                          </a:solidFill>
                          <a:latin typeface="+mn-lt"/>
                          <a:ea typeface="+mn-ea"/>
                          <a:cs typeface="+mn-cs"/>
                        </a:rPr>
                        <a:t>8:30</a:t>
                      </a:r>
                    </a:p>
                  </a:txBody>
                  <a:tcPr/>
                </a:tc>
                <a:tc>
                  <a:txBody>
                    <a:bodyPr/>
                    <a:lstStyle/>
                    <a:p>
                      <a:pPr algn="ctr"/>
                      <a:r>
                        <a:rPr lang="en-US" sz="2000" kern="1200" baseline="0" dirty="0">
                          <a:solidFill>
                            <a:schemeClr val="dk1"/>
                          </a:solidFill>
                          <a:latin typeface="+mn-lt"/>
                          <a:ea typeface="+mn-ea"/>
                          <a:cs typeface="+mn-cs"/>
                        </a:rPr>
                        <a:t>9:00</a:t>
                      </a:r>
                    </a:p>
                  </a:txBody>
                  <a:tcPr/>
                </a:tc>
                <a:tc>
                  <a:txBody>
                    <a:bodyPr/>
                    <a:lstStyle/>
                    <a:p>
                      <a:r>
                        <a:rPr lang="en-US" sz="2000" kern="1200" baseline="0" dirty="0" smtClean="0">
                          <a:solidFill>
                            <a:schemeClr val="dk1"/>
                          </a:solidFill>
                          <a:latin typeface="+mn-lt"/>
                          <a:ea typeface="+mn-ea"/>
                          <a:cs typeface="+mn-cs"/>
                        </a:rPr>
                        <a:t>Intro to R</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6"/>
                  </a:ext>
                </a:extLst>
              </a:tr>
              <a:tr h="370840">
                <a:tc>
                  <a:txBody>
                    <a:bodyPr/>
                    <a:lstStyle/>
                    <a:p>
                      <a:pPr algn="ctr"/>
                      <a:r>
                        <a:rPr lang="en-US" sz="2000" kern="1200" baseline="0" dirty="0">
                          <a:solidFill>
                            <a:schemeClr val="dk1"/>
                          </a:solidFill>
                          <a:latin typeface="+mn-lt"/>
                          <a:ea typeface="+mn-ea"/>
                          <a:cs typeface="+mn-cs"/>
                        </a:rPr>
                        <a:t>9:00</a:t>
                      </a:r>
                    </a:p>
                  </a:txBody>
                  <a:tcPr/>
                </a:tc>
                <a:tc>
                  <a:txBody>
                    <a:bodyPr/>
                    <a:lstStyle/>
                    <a:p>
                      <a:pPr algn="ctr"/>
                      <a:r>
                        <a:rPr lang="en-US" sz="2000" kern="1200" baseline="0" dirty="0">
                          <a:solidFill>
                            <a:schemeClr val="dk1"/>
                          </a:solidFill>
                          <a:latin typeface="+mn-lt"/>
                          <a:ea typeface="+mn-ea"/>
                          <a:cs typeface="+mn-cs"/>
                        </a:rPr>
                        <a:t>9:30</a:t>
                      </a:r>
                    </a:p>
                  </a:txBody>
                  <a:tcPr/>
                </a:tc>
                <a:tc>
                  <a:txBody>
                    <a:bodyPr/>
                    <a:lstStyle/>
                    <a:p>
                      <a:r>
                        <a:rPr lang="en-US" sz="2000" kern="1200" baseline="0" dirty="0" smtClean="0">
                          <a:solidFill>
                            <a:schemeClr val="dk1"/>
                          </a:solidFill>
                          <a:latin typeface="+mn-lt"/>
                          <a:ea typeface="+mn-ea"/>
                          <a:cs typeface="+mn-cs"/>
                        </a:rPr>
                        <a:t>Q/A, Individualized help w/R environment</a:t>
                      </a:r>
                    </a:p>
                    <a:p>
                      <a:r>
                        <a:rPr lang="en-US" sz="2000" kern="1200" baseline="0" dirty="0" smtClean="0">
                          <a:solidFill>
                            <a:schemeClr val="dk1"/>
                          </a:solidFill>
                          <a:latin typeface="+mn-lt"/>
                          <a:ea typeface="+mn-ea"/>
                          <a:cs typeface="+mn-cs"/>
                        </a:rPr>
                        <a:t>Case Study Assignment</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7"/>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7/16/2018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a:t>
            </a:fld>
            <a:endParaRPr lang="en-US"/>
          </a:p>
        </p:txBody>
      </p:sp>
    </p:spTree>
    <p:extLst>
      <p:ext uri="{BB962C8B-B14F-4D97-AF65-F5344CB8AC3E}">
        <p14:creationId xmlns:p14="http://schemas.microsoft.com/office/powerpoint/2010/main" val="724088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369332"/>
          </a:xfrm>
          <a:prstGeom prst="rect">
            <a:avLst/>
          </a:prstGeom>
          <a:noFill/>
        </p:spPr>
        <p:txBody>
          <a:bodyPr wrap="square" rtlCol="0">
            <a:spAutoFit/>
          </a:bodyPr>
          <a:lstStyle/>
          <a:p>
            <a:r>
              <a:rPr lang="en-US" dirty="0"/>
              <a:t>Will the Celtics win the game?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spTree>
    <p:extLst>
      <p:ext uri="{BB962C8B-B14F-4D97-AF65-F5344CB8AC3E}">
        <p14:creationId xmlns:p14="http://schemas.microsoft.com/office/powerpoint/2010/main" val="4026128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smtClean="0"/>
              <a:t>How did same </a:t>
            </a:r>
            <a:r>
              <a:rPr lang="en-US" dirty="0"/>
              <a:t>stores sales </a:t>
            </a:r>
            <a:r>
              <a:rPr lang="en-US" dirty="0" smtClean="0"/>
              <a:t>change </a:t>
            </a:r>
            <a:r>
              <a:rPr lang="en-US" dirty="0"/>
              <a:t>year over year?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spTree>
    <p:extLst>
      <p:ext uri="{BB962C8B-B14F-4D97-AF65-F5344CB8AC3E}">
        <p14:creationId xmlns:p14="http://schemas.microsoft.com/office/powerpoint/2010/main" val="1085885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should we place next to the cheese in the grocery cooler?</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spTree>
    <p:extLst>
      <p:ext uri="{BB962C8B-B14F-4D97-AF65-F5344CB8AC3E}">
        <p14:creationId xmlns:p14="http://schemas.microsoft.com/office/powerpoint/2010/main" val="414842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patients should we expect in the urgent care tomorrow?</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spTree>
    <p:extLst>
      <p:ext uri="{BB962C8B-B14F-4D97-AF65-F5344CB8AC3E}">
        <p14:creationId xmlns:p14="http://schemas.microsoft.com/office/powerpoint/2010/main" val="1364805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wickets will the Chennai </a:t>
            </a:r>
            <a:r>
              <a:rPr lang="en-US" dirty="0" err="1"/>
              <a:t>SuperKings</a:t>
            </a:r>
            <a:r>
              <a:rPr lang="en-US" dirty="0"/>
              <a:t> make?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spTree>
    <p:extLst>
      <p:ext uri="{BB962C8B-B14F-4D97-AF65-F5344CB8AC3E}">
        <p14:creationId xmlns:p14="http://schemas.microsoft.com/office/powerpoint/2010/main" val="517417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What are our customer personas and how are they similar by account attribute?</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spTree>
    <p:extLst>
      <p:ext uri="{BB962C8B-B14F-4D97-AF65-F5344CB8AC3E}">
        <p14:creationId xmlns:p14="http://schemas.microsoft.com/office/powerpoint/2010/main" val="4194539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spTree>
    <p:extLst>
      <p:ext uri="{BB962C8B-B14F-4D97-AF65-F5344CB8AC3E}">
        <p14:creationId xmlns:p14="http://schemas.microsoft.com/office/powerpoint/2010/main" val="2627127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646331"/>
          </a:xfrm>
          <a:prstGeom prst="rect">
            <a:avLst/>
          </a:prstGeom>
          <a:noFill/>
        </p:spPr>
        <p:txBody>
          <a:bodyPr wrap="square" rtlCol="0">
            <a:spAutoFit/>
          </a:bodyPr>
          <a:lstStyle/>
          <a:p>
            <a:r>
              <a:rPr lang="en-US" dirty="0"/>
              <a:t>How many fish did each vessel catch yesterday?</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spTree>
    <p:extLst>
      <p:ext uri="{BB962C8B-B14F-4D97-AF65-F5344CB8AC3E}">
        <p14:creationId xmlns:p14="http://schemas.microsoft.com/office/powerpoint/2010/main" val="1536407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Your turn…</a:t>
            </a:r>
          </a:p>
        </p:txBody>
      </p:sp>
      <p:sp>
        <p:nvSpPr>
          <p:cNvPr id="4" name="Slide Number Placeholder 3"/>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92398" y="2036939"/>
            <a:ext cx="3358612" cy="3693319"/>
          </a:xfrm>
          <a:prstGeom prst="rect">
            <a:avLst/>
          </a:prstGeom>
          <a:noFill/>
        </p:spPr>
        <p:txBody>
          <a:bodyPr wrap="none" rtlCol="0">
            <a:spAutoFit/>
          </a:bodyPr>
          <a:lstStyle/>
          <a:p>
            <a:pPr marL="285750" indent="-285750">
              <a:buFont typeface="Arial" panose="020B0604020202020204" pitchFamily="34" charset="0"/>
              <a:buChar char="•"/>
            </a:pPr>
            <a:r>
              <a:rPr lang="en-US" dirty="0"/>
              <a:t>Retrospective</a:t>
            </a:r>
          </a:p>
          <a:p>
            <a:pPr marL="285750" indent="-285750">
              <a:buFont typeface="Arial" panose="020B0604020202020204" pitchFamily="34" charset="0"/>
              <a:buChar char="•"/>
            </a:pPr>
            <a:r>
              <a:rPr lang="en-US" dirty="0"/>
              <a:t>Descriptive</a:t>
            </a:r>
          </a:p>
          <a:p>
            <a:pPr marL="285750" indent="-285750">
              <a:buFont typeface="Arial" panose="020B0604020202020204" pitchFamily="34" charset="0"/>
              <a:buChar char="•"/>
            </a:pPr>
            <a:r>
              <a:rPr lang="en-US" dirty="0"/>
              <a:t>Data Science</a:t>
            </a:r>
          </a:p>
          <a:p>
            <a:pPr marL="742950" lvl="1" indent="-285750">
              <a:buFont typeface="Arial" panose="020B0604020202020204" pitchFamily="34" charset="0"/>
              <a:buChar char="•"/>
            </a:pPr>
            <a:r>
              <a:rPr lang="en-US" dirty="0"/>
              <a:t>Predictive</a:t>
            </a:r>
          </a:p>
          <a:p>
            <a:pPr marL="1200150" lvl="2" indent="-285750">
              <a:buFont typeface="Arial" panose="020B0604020202020204" pitchFamily="34" charset="0"/>
              <a:buChar char="•"/>
            </a:pPr>
            <a:r>
              <a:rPr lang="en-US" dirty="0"/>
              <a:t>Supervised Learning</a:t>
            </a:r>
          </a:p>
          <a:p>
            <a:pPr marL="1657350" lvl="3" indent="-285750">
              <a:buFont typeface="Arial" panose="020B0604020202020204" pitchFamily="34" charset="0"/>
              <a:buChar char="•"/>
            </a:pPr>
            <a:r>
              <a:rPr lang="en-US" dirty="0"/>
              <a:t>Classification</a:t>
            </a:r>
          </a:p>
          <a:p>
            <a:pPr marL="2114550" lvl="4" indent="-285750">
              <a:buFont typeface="Arial" panose="020B0604020202020204" pitchFamily="34" charset="0"/>
              <a:buChar char="•"/>
            </a:pPr>
            <a:r>
              <a:rPr lang="en-US" dirty="0"/>
              <a:t>Binary</a:t>
            </a:r>
          </a:p>
          <a:p>
            <a:pPr marL="2114550" lvl="4" indent="-285750">
              <a:buFont typeface="Arial" panose="020B0604020202020204" pitchFamily="34" charset="0"/>
              <a:buChar char="•"/>
            </a:pPr>
            <a:r>
              <a:rPr lang="en-US" dirty="0"/>
              <a:t>Multi-Class</a:t>
            </a:r>
          </a:p>
          <a:p>
            <a:pPr marL="1657350" lvl="3" indent="-285750">
              <a:buFont typeface="Arial" panose="020B0604020202020204" pitchFamily="34" charset="0"/>
              <a:buChar char="•"/>
            </a:pPr>
            <a:r>
              <a:rPr lang="en-US" dirty="0"/>
              <a:t>Continuous</a:t>
            </a:r>
          </a:p>
          <a:p>
            <a:pPr marL="742950" lvl="1" indent="-285750">
              <a:buFont typeface="Arial" panose="020B0604020202020204" pitchFamily="34" charset="0"/>
              <a:buChar char="•"/>
            </a:pPr>
            <a:r>
              <a:rPr lang="en-US" dirty="0"/>
              <a:t>Forecasting</a:t>
            </a:r>
          </a:p>
          <a:p>
            <a:pPr marL="742950" lvl="2" indent="-285750">
              <a:buFont typeface="Arial" panose="020B0604020202020204" pitchFamily="34" charset="0"/>
              <a:buChar char="•"/>
            </a:pPr>
            <a:r>
              <a:rPr lang="en-US" dirty="0"/>
              <a:t>Unsupervised Learning</a:t>
            </a:r>
          </a:p>
          <a:p>
            <a:pPr marL="742950" lvl="1" indent="-285750">
              <a:buFont typeface="Arial" panose="020B0604020202020204" pitchFamily="34" charset="0"/>
              <a:buChar char="•"/>
            </a:pPr>
            <a:r>
              <a:rPr lang="en-US" dirty="0"/>
              <a:t>Associative System</a:t>
            </a:r>
          </a:p>
          <a:p>
            <a:pPr marL="285750" indent="-285750">
              <a:buFont typeface="Arial" panose="020B0604020202020204" pitchFamily="34" charset="0"/>
              <a:buChar char="•"/>
            </a:pPr>
            <a:endParaRPr lang="en-US" dirty="0"/>
          </a:p>
        </p:txBody>
      </p:sp>
      <p:sp>
        <p:nvSpPr>
          <p:cNvPr id="7" name="TextBox 6"/>
          <p:cNvSpPr txBox="1"/>
          <p:nvPr/>
        </p:nvSpPr>
        <p:spPr>
          <a:xfrm>
            <a:off x="4522319" y="2036939"/>
            <a:ext cx="4544705" cy="3693319"/>
          </a:xfrm>
          <a:prstGeom prst="rect">
            <a:avLst/>
          </a:prstGeom>
          <a:noFill/>
        </p:spPr>
        <p:txBody>
          <a:bodyPr wrap="square" rtlCol="0">
            <a:spAutoFit/>
          </a:bodyPr>
          <a:lstStyle/>
          <a:p>
            <a:r>
              <a:rPr lang="en-US" dirty="0"/>
              <a:t>Will the Celtics win the game?</a:t>
            </a:r>
          </a:p>
          <a:p>
            <a:r>
              <a:rPr lang="en-US" dirty="0"/>
              <a:t>How many wickets will the Chennai </a:t>
            </a:r>
            <a:r>
              <a:rPr lang="en-US" dirty="0" err="1"/>
              <a:t>SuperKings</a:t>
            </a:r>
            <a:r>
              <a:rPr lang="en-US" dirty="0"/>
              <a:t> make?</a:t>
            </a:r>
          </a:p>
          <a:p>
            <a:r>
              <a:rPr lang="en-US" dirty="0"/>
              <a:t>What should we place next to the cheese in the grocery cooler?</a:t>
            </a:r>
          </a:p>
          <a:p>
            <a:r>
              <a:rPr lang="en-US" dirty="0"/>
              <a:t>How did same stores sales change year over year?</a:t>
            </a:r>
          </a:p>
          <a:p>
            <a:r>
              <a:rPr lang="en-US" dirty="0" smtClean="0"/>
              <a:t>How </a:t>
            </a:r>
            <a:r>
              <a:rPr lang="en-US" dirty="0"/>
              <a:t>many patients should we expect in the urgent care tomorrow?</a:t>
            </a:r>
          </a:p>
          <a:p>
            <a:r>
              <a:rPr lang="en-US" dirty="0"/>
              <a:t>What are our customer personas and how are they similar by account attribute?</a:t>
            </a:r>
          </a:p>
          <a:p>
            <a:r>
              <a:rPr lang="en-US" dirty="0"/>
              <a:t>How many fish did each vessel catch yesterday?</a:t>
            </a:r>
          </a:p>
        </p:txBody>
      </p:sp>
      <p:sp>
        <p:nvSpPr>
          <p:cNvPr id="8" name="Rectangle 7"/>
          <p:cNvSpPr/>
          <p:nvPr/>
        </p:nvSpPr>
        <p:spPr>
          <a:xfrm>
            <a:off x="4580102" y="1319213"/>
            <a:ext cx="4392447"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Scenarios</a:t>
            </a:r>
          </a:p>
        </p:txBody>
      </p:sp>
      <p:sp>
        <p:nvSpPr>
          <p:cNvPr id="9" name="Rectangle 8"/>
          <p:cNvSpPr/>
          <p:nvPr/>
        </p:nvSpPr>
        <p:spPr>
          <a:xfrm>
            <a:off x="114304" y="1319213"/>
            <a:ext cx="4114800" cy="5572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Methods</a:t>
            </a:r>
          </a:p>
        </p:txBody>
      </p:sp>
      <p:cxnSp>
        <p:nvCxnSpPr>
          <p:cNvPr id="11" name="Straight Arrow Connector 10"/>
          <p:cNvCxnSpPr/>
          <p:nvPr/>
        </p:nvCxnSpPr>
        <p:spPr>
          <a:xfrm flipV="1">
            <a:off x="3371850" y="2271713"/>
            <a:ext cx="1200150" cy="161448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86188" y="2686050"/>
            <a:ext cx="771525" cy="138588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343275" y="3214688"/>
            <a:ext cx="1228725" cy="207169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686050" y="4286251"/>
            <a:ext cx="1843088" cy="4143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438525" y="4814888"/>
            <a:ext cx="1033463" cy="19526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214563" y="2271713"/>
            <a:ext cx="2343150" cy="310038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985963" y="2486025"/>
            <a:ext cx="2571750" cy="121443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386138" y="4300538"/>
            <a:ext cx="1100137" cy="14287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126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smtClean="0"/>
              <a:t>Quiz!</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Shape 325"/>
          <p:cNvSpPr txBox="1">
            <a:spLocks/>
          </p:cNvSpPr>
          <p:nvPr/>
        </p:nvSpPr>
        <p:spPr>
          <a:xfrm>
            <a:off x="499051" y="1538700"/>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panose="020B0604020202020204" pitchFamily="34" charset="0"/>
              <a:buNone/>
            </a:pPr>
            <a:r>
              <a:rPr lang="en" smtClean="0"/>
              <a:t>Is there a target variable in unsupervised learning?</a:t>
            </a:r>
            <a:endParaRPr lang="en"/>
          </a:p>
        </p:txBody>
      </p:sp>
      <p:sp>
        <p:nvSpPr>
          <p:cNvPr id="7" name="Shape 328"/>
          <p:cNvSpPr txBox="1"/>
          <p:nvPr/>
        </p:nvSpPr>
        <p:spPr>
          <a:xfrm>
            <a:off x="441900" y="2697550"/>
            <a:ext cx="8222100" cy="518100"/>
          </a:xfrm>
          <a:prstGeom prst="rect">
            <a:avLst/>
          </a:prstGeom>
          <a:noFill/>
          <a:ln>
            <a:noFill/>
          </a:ln>
        </p:spPr>
        <p:txBody>
          <a:bodyPr lIns="91425" tIns="91425" rIns="91425" bIns="91425" anchor="ctr" anchorCtr="0">
            <a:noAutofit/>
          </a:bodyPr>
          <a:lstStyle/>
          <a:p>
            <a:r>
              <a:rPr lang="en" dirty="0">
                <a:latin typeface="Open Sans"/>
                <a:ea typeface="Open Sans"/>
                <a:cs typeface="Open Sans"/>
                <a:sym typeface="Open Sans"/>
              </a:rPr>
              <a:t>True or False? Data Science is defined as the study of information with the goal of extracting  meaningful insights and creating actionable recommendations.</a:t>
            </a:r>
          </a:p>
        </p:txBody>
      </p:sp>
      <p:sp>
        <p:nvSpPr>
          <p:cNvPr id="8" name="Shape 329"/>
          <p:cNvSpPr txBox="1">
            <a:spLocks/>
          </p:cNvSpPr>
          <p:nvPr/>
        </p:nvSpPr>
        <p:spPr>
          <a:xfrm>
            <a:off x="441901" y="3439775"/>
            <a:ext cx="8149799" cy="391800"/>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smtClean="0"/>
              <a:t>Data scientists need what type of skills?</a:t>
            </a:r>
            <a:endParaRPr lang="en"/>
          </a:p>
        </p:txBody>
      </p:sp>
      <p:sp>
        <p:nvSpPr>
          <p:cNvPr id="9" name="Shape 330"/>
          <p:cNvSpPr txBox="1">
            <a:spLocks/>
          </p:cNvSpPr>
          <p:nvPr/>
        </p:nvSpPr>
        <p:spPr>
          <a:xfrm>
            <a:off x="441901" y="4055701"/>
            <a:ext cx="8149799" cy="590399"/>
          </a:xfrm>
          <a:prstGeom prst="rect">
            <a:avLst/>
          </a:prstGeom>
        </p:spPr>
        <p:txBody>
          <a:bodyPr vert="horz"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buFont typeface="Arial" panose="020B0604020202020204" pitchFamily="34" charset="0"/>
              <a:buNone/>
            </a:pPr>
            <a:r>
              <a:rPr lang="en" dirty="0" smtClean="0"/>
              <a:t>What is an example of a supervised learning business question?  </a:t>
            </a:r>
          </a:p>
          <a:p>
            <a:pPr>
              <a:spcBef>
                <a:spcPts val="0"/>
              </a:spcBef>
              <a:buFont typeface="Arial" panose="020B0604020202020204" pitchFamily="34" charset="0"/>
              <a:buNone/>
            </a:pPr>
            <a:r>
              <a:rPr lang="en"/>
              <a:t>	</a:t>
            </a:r>
            <a:r>
              <a:rPr lang="en" smtClean="0"/>
              <a:t>Name </a:t>
            </a:r>
            <a:r>
              <a:rPr lang="en" dirty="0" smtClean="0"/>
              <a:t>three attributes would you need for that example.</a:t>
            </a:r>
            <a:endParaRPr lang="en" dirty="0"/>
          </a:p>
        </p:txBody>
      </p:sp>
    </p:spTree>
    <p:extLst>
      <p:ext uri="{BB962C8B-B14F-4D97-AF65-F5344CB8AC3E}">
        <p14:creationId xmlns:p14="http://schemas.microsoft.com/office/powerpoint/2010/main" val="4030147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Syllabus Review</a:t>
            </a:r>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6" name="Picture 5"/>
          <p:cNvPicPr>
            <a:picLocks noChangeAspect="1"/>
          </p:cNvPicPr>
          <p:nvPr/>
        </p:nvPicPr>
        <p:blipFill>
          <a:blip r:embed="rId3"/>
          <a:stretch>
            <a:fillRect/>
          </a:stretch>
        </p:blipFill>
        <p:spPr>
          <a:xfrm>
            <a:off x="415524" y="1204906"/>
            <a:ext cx="5229225" cy="3127645"/>
          </a:xfrm>
          <a:prstGeom prst="rect">
            <a:avLst/>
          </a:prstGeom>
          <a:ln>
            <a:noFill/>
          </a:ln>
        </p:spPr>
      </p:pic>
      <p:sp>
        <p:nvSpPr>
          <p:cNvPr id="23" name="Freeform 22"/>
          <p:cNvSpPr/>
          <p:nvPr/>
        </p:nvSpPr>
        <p:spPr>
          <a:xfrm>
            <a:off x="286936" y="1185861"/>
            <a:ext cx="5486400" cy="3490737"/>
          </a:xfrm>
          <a:custGeom>
            <a:avLst/>
            <a:gdLst>
              <a:gd name="connsiteX0" fmla="*/ 0 w 5486400"/>
              <a:gd name="connsiteY0" fmla="*/ 0 h 3490737"/>
              <a:gd name="connsiteX1" fmla="*/ 5486400 w 5486400"/>
              <a:gd name="connsiteY1" fmla="*/ 0 h 3490737"/>
              <a:gd name="connsiteX2" fmla="*/ 5486400 w 5486400"/>
              <a:gd name="connsiteY2" fmla="*/ 3181345 h 3490737"/>
              <a:gd name="connsiteX3" fmla="*/ 5486400 w 5486400"/>
              <a:gd name="connsiteY3" fmla="*/ 3200400 h 3490737"/>
              <a:gd name="connsiteX4" fmla="*/ 5465339 w 5486400"/>
              <a:gd name="connsiteY4" fmla="*/ 3200400 h 3490737"/>
              <a:gd name="connsiteX5" fmla="*/ 5144430 w 5486400"/>
              <a:gd name="connsiteY5" fmla="*/ 3490737 h 3490737"/>
              <a:gd name="connsiteX6" fmla="*/ 4877625 w 5486400"/>
              <a:gd name="connsiteY6" fmla="*/ 3249350 h 3490737"/>
              <a:gd name="connsiteX7" fmla="*/ 4610820 w 5486400"/>
              <a:gd name="connsiteY7" fmla="*/ 3490737 h 3490737"/>
              <a:gd name="connsiteX8" fmla="*/ 4344017 w 5486400"/>
              <a:gd name="connsiteY8" fmla="*/ 3249352 h 3490737"/>
              <a:gd name="connsiteX9" fmla="*/ 4077213 w 5486400"/>
              <a:gd name="connsiteY9" fmla="*/ 3490737 h 3490737"/>
              <a:gd name="connsiteX10" fmla="*/ 3810410 w 5486400"/>
              <a:gd name="connsiteY10" fmla="*/ 3249352 h 3490737"/>
              <a:gd name="connsiteX11" fmla="*/ 3543607 w 5486400"/>
              <a:gd name="connsiteY11" fmla="*/ 3490737 h 3490737"/>
              <a:gd name="connsiteX12" fmla="*/ 3276804 w 5486400"/>
              <a:gd name="connsiteY12" fmla="*/ 3249352 h 3490737"/>
              <a:gd name="connsiteX13" fmla="*/ 3010001 w 5486400"/>
              <a:gd name="connsiteY13" fmla="*/ 3490737 h 3490737"/>
              <a:gd name="connsiteX14" fmla="*/ 2743198 w 5486400"/>
              <a:gd name="connsiteY14" fmla="*/ 3249352 h 3490737"/>
              <a:gd name="connsiteX15" fmla="*/ 2476395 w 5486400"/>
              <a:gd name="connsiteY15" fmla="*/ 3490737 h 3490737"/>
              <a:gd name="connsiteX16" fmla="*/ 2209592 w 5486400"/>
              <a:gd name="connsiteY16" fmla="*/ 3249352 h 3490737"/>
              <a:gd name="connsiteX17" fmla="*/ 1942789 w 5486400"/>
              <a:gd name="connsiteY17" fmla="*/ 3490737 h 3490737"/>
              <a:gd name="connsiteX18" fmla="*/ 1675986 w 5486400"/>
              <a:gd name="connsiteY18" fmla="*/ 3249352 h 3490737"/>
              <a:gd name="connsiteX19" fmla="*/ 1409184 w 5486400"/>
              <a:gd name="connsiteY19" fmla="*/ 3490737 h 3490737"/>
              <a:gd name="connsiteX20" fmla="*/ 1142380 w 5486400"/>
              <a:gd name="connsiteY20" fmla="*/ 3249352 h 3490737"/>
              <a:gd name="connsiteX21" fmla="*/ 875577 w 5486400"/>
              <a:gd name="connsiteY21" fmla="*/ 3490737 h 3490737"/>
              <a:gd name="connsiteX22" fmla="*/ 608774 w 5486400"/>
              <a:gd name="connsiteY22" fmla="*/ 3249352 h 3490737"/>
              <a:gd name="connsiteX23" fmla="*/ 341970 w 5486400"/>
              <a:gd name="connsiteY23" fmla="*/ 3490737 h 3490737"/>
              <a:gd name="connsiteX24" fmla="*/ 21062 w 5486400"/>
              <a:gd name="connsiteY24" fmla="*/ 3200400 h 3490737"/>
              <a:gd name="connsiteX25" fmla="*/ 0 w 5486400"/>
              <a:gd name="connsiteY25" fmla="*/ 3200400 h 3490737"/>
              <a:gd name="connsiteX26" fmla="*/ 0 w 5486400"/>
              <a:gd name="connsiteY26" fmla="*/ 3181345 h 349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6400" h="3490737">
                <a:moveTo>
                  <a:pt x="0" y="0"/>
                </a:moveTo>
                <a:lnTo>
                  <a:pt x="5486400" y="0"/>
                </a:lnTo>
                <a:lnTo>
                  <a:pt x="5486400" y="3181345"/>
                </a:lnTo>
                <a:lnTo>
                  <a:pt x="5486400" y="3200400"/>
                </a:lnTo>
                <a:lnTo>
                  <a:pt x="5465339" y="3200400"/>
                </a:lnTo>
                <a:lnTo>
                  <a:pt x="5144430" y="3490737"/>
                </a:lnTo>
                <a:lnTo>
                  <a:pt x="4877625" y="3249350"/>
                </a:lnTo>
                <a:lnTo>
                  <a:pt x="4610820" y="3490737"/>
                </a:lnTo>
                <a:lnTo>
                  <a:pt x="4344017" y="3249352"/>
                </a:lnTo>
                <a:lnTo>
                  <a:pt x="4077213" y="3490737"/>
                </a:lnTo>
                <a:lnTo>
                  <a:pt x="3810410" y="3249352"/>
                </a:lnTo>
                <a:lnTo>
                  <a:pt x="3543607" y="3490737"/>
                </a:lnTo>
                <a:lnTo>
                  <a:pt x="3276804" y="3249352"/>
                </a:lnTo>
                <a:lnTo>
                  <a:pt x="3010001" y="3490737"/>
                </a:lnTo>
                <a:lnTo>
                  <a:pt x="2743198" y="3249352"/>
                </a:lnTo>
                <a:lnTo>
                  <a:pt x="2476395" y="3490737"/>
                </a:lnTo>
                <a:lnTo>
                  <a:pt x="2209592" y="3249352"/>
                </a:lnTo>
                <a:lnTo>
                  <a:pt x="1942789" y="3490737"/>
                </a:lnTo>
                <a:lnTo>
                  <a:pt x="1675986" y="3249352"/>
                </a:lnTo>
                <a:lnTo>
                  <a:pt x="1409184" y="3490737"/>
                </a:lnTo>
                <a:lnTo>
                  <a:pt x="1142380" y="3249352"/>
                </a:lnTo>
                <a:lnTo>
                  <a:pt x="875577" y="3490737"/>
                </a:lnTo>
                <a:lnTo>
                  <a:pt x="608774" y="3249352"/>
                </a:lnTo>
                <a:lnTo>
                  <a:pt x="341970" y="3490737"/>
                </a:lnTo>
                <a:lnTo>
                  <a:pt x="21062" y="3200400"/>
                </a:lnTo>
                <a:lnTo>
                  <a:pt x="0" y="3200400"/>
                </a:lnTo>
                <a:lnTo>
                  <a:pt x="0" y="3181345"/>
                </a:lnTo>
                <a:close/>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rotWithShape="1">
          <a:blip r:embed="rId4"/>
          <a:srcRect t="43636" b="-9463"/>
          <a:stretch/>
        </p:blipFill>
        <p:spPr>
          <a:xfrm>
            <a:off x="390524" y="5214934"/>
            <a:ext cx="5230368" cy="1192642"/>
          </a:xfrm>
          <a:prstGeom prst="rect">
            <a:avLst/>
          </a:prstGeom>
        </p:spPr>
      </p:pic>
      <p:sp>
        <p:nvSpPr>
          <p:cNvPr id="27" name="Freeform 26"/>
          <p:cNvSpPr/>
          <p:nvPr/>
        </p:nvSpPr>
        <p:spPr>
          <a:xfrm>
            <a:off x="328612" y="4814885"/>
            <a:ext cx="5486401" cy="1471612"/>
          </a:xfrm>
          <a:custGeom>
            <a:avLst/>
            <a:gdLst>
              <a:gd name="connsiteX0" fmla="*/ 341971 w 5486401"/>
              <a:gd name="connsiteY0" fmla="*/ 0 h 1471612"/>
              <a:gd name="connsiteX1" fmla="*/ 608775 w 5486401"/>
              <a:gd name="connsiteY1" fmla="*/ 241385 h 1471612"/>
              <a:gd name="connsiteX2" fmla="*/ 875578 w 5486401"/>
              <a:gd name="connsiteY2" fmla="*/ 0 h 1471612"/>
              <a:gd name="connsiteX3" fmla="*/ 1142381 w 5486401"/>
              <a:gd name="connsiteY3" fmla="*/ 241385 h 1471612"/>
              <a:gd name="connsiteX4" fmla="*/ 1409185 w 5486401"/>
              <a:gd name="connsiteY4" fmla="*/ 0 h 1471612"/>
              <a:gd name="connsiteX5" fmla="*/ 1675987 w 5486401"/>
              <a:gd name="connsiteY5" fmla="*/ 241385 h 1471612"/>
              <a:gd name="connsiteX6" fmla="*/ 1942790 w 5486401"/>
              <a:gd name="connsiteY6" fmla="*/ 0 h 1471612"/>
              <a:gd name="connsiteX7" fmla="*/ 2209593 w 5486401"/>
              <a:gd name="connsiteY7" fmla="*/ 241385 h 1471612"/>
              <a:gd name="connsiteX8" fmla="*/ 2476396 w 5486401"/>
              <a:gd name="connsiteY8" fmla="*/ 0 h 1471612"/>
              <a:gd name="connsiteX9" fmla="*/ 2743199 w 5486401"/>
              <a:gd name="connsiteY9" fmla="*/ 241385 h 1471612"/>
              <a:gd name="connsiteX10" fmla="*/ 3010002 w 5486401"/>
              <a:gd name="connsiteY10" fmla="*/ 0 h 1471612"/>
              <a:gd name="connsiteX11" fmla="*/ 3276805 w 5486401"/>
              <a:gd name="connsiteY11" fmla="*/ 241385 h 1471612"/>
              <a:gd name="connsiteX12" fmla="*/ 3543608 w 5486401"/>
              <a:gd name="connsiteY12" fmla="*/ 0 h 1471612"/>
              <a:gd name="connsiteX13" fmla="*/ 3810411 w 5486401"/>
              <a:gd name="connsiteY13" fmla="*/ 241385 h 1471612"/>
              <a:gd name="connsiteX14" fmla="*/ 4077214 w 5486401"/>
              <a:gd name="connsiteY14" fmla="*/ 0 h 1471612"/>
              <a:gd name="connsiteX15" fmla="*/ 4344018 w 5486401"/>
              <a:gd name="connsiteY15" fmla="*/ 241385 h 1471612"/>
              <a:gd name="connsiteX16" fmla="*/ 4610821 w 5486401"/>
              <a:gd name="connsiteY16" fmla="*/ 0 h 1471612"/>
              <a:gd name="connsiteX17" fmla="*/ 4877626 w 5486401"/>
              <a:gd name="connsiteY17" fmla="*/ 241387 h 1471612"/>
              <a:gd name="connsiteX18" fmla="*/ 5144431 w 5486401"/>
              <a:gd name="connsiteY18" fmla="*/ 0 h 1471612"/>
              <a:gd name="connsiteX19" fmla="*/ 5444478 w 5486401"/>
              <a:gd name="connsiteY19" fmla="*/ 271463 h 1471612"/>
              <a:gd name="connsiteX20" fmla="*/ 5486400 w 5486401"/>
              <a:gd name="connsiteY20" fmla="*/ 271463 h 1471612"/>
              <a:gd name="connsiteX21" fmla="*/ 5486400 w 5486401"/>
              <a:gd name="connsiteY21" fmla="*/ 309391 h 1471612"/>
              <a:gd name="connsiteX22" fmla="*/ 5486401 w 5486401"/>
              <a:gd name="connsiteY22" fmla="*/ 309392 h 1471612"/>
              <a:gd name="connsiteX23" fmla="*/ 5486400 w 5486401"/>
              <a:gd name="connsiteY23" fmla="*/ 309392 h 1471612"/>
              <a:gd name="connsiteX24" fmla="*/ 5486400 w 5486401"/>
              <a:gd name="connsiteY24" fmla="*/ 1471612 h 1471612"/>
              <a:gd name="connsiteX25" fmla="*/ 0 w 5486401"/>
              <a:gd name="connsiteY25" fmla="*/ 1471612 h 1471612"/>
              <a:gd name="connsiteX26" fmla="*/ 0 w 5486401"/>
              <a:gd name="connsiteY26" fmla="*/ 271463 h 1471612"/>
              <a:gd name="connsiteX27" fmla="*/ 41924 w 5486401"/>
              <a:gd name="connsiteY27" fmla="*/ 271463 h 147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86401" h="1471612">
                <a:moveTo>
                  <a:pt x="341971" y="0"/>
                </a:moveTo>
                <a:lnTo>
                  <a:pt x="608775" y="241385"/>
                </a:lnTo>
                <a:lnTo>
                  <a:pt x="875578" y="0"/>
                </a:lnTo>
                <a:lnTo>
                  <a:pt x="1142381" y="241385"/>
                </a:lnTo>
                <a:lnTo>
                  <a:pt x="1409185" y="0"/>
                </a:lnTo>
                <a:lnTo>
                  <a:pt x="1675987" y="241385"/>
                </a:lnTo>
                <a:lnTo>
                  <a:pt x="1942790" y="0"/>
                </a:lnTo>
                <a:lnTo>
                  <a:pt x="2209593" y="241385"/>
                </a:lnTo>
                <a:lnTo>
                  <a:pt x="2476396" y="0"/>
                </a:lnTo>
                <a:lnTo>
                  <a:pt x="2743199" y="241385"/>
                </a:lnTo>
                <a:lnTo>
                  <a:pt x="3010002" y="0"/>
                </a:lnTo>
                <a:lnTo>
                  <a:pt x="3276805" y="241385"/>
                </a:lnTo>
                <a:lnTo>
                  <a:pt x="3543608" y="0"/>
                </a:lnTo>
                <a:lnTo>
                  <a:pt x="3810411" y="241385"/>
                </a:lnTo>
                <a:lnTo>
                  <a:pt x="4077214" y="0"/>
                </a:lnTo>
                <a:lnTo>
                  <a:pt x="4344018" y="241385"/>
                </a:lnTo>
                <a:lnTo>
                  <a:pt x="4610821" y="0"/>
                </a:lnTo>
                <a:lnTo>
                  <a:pt x="4877626" y="241387"/>
                </a:lnTo>
                <a:lnTo>
                  <a:pt x="5144431" y="0"/>
                </a:lnTo>
                <a:lnTo>
                  <a:pt x="5444478" y="271463"/>
                </a:lnTo>
                <a:lnTo>
                  <a:pt x="5486400" y="271463"/>
                </a:lnTo>
                <a:lnTo>
                  <a:pt x="5486400" y="309391"/>
                </a:lnTo>
                <a:lnTo>
                  <a:pt x="5486401" y="309392"/>
                </a:lnTo>
                <a:lnTo>
                  <a:pt x="5486400" y="309392"/>
                </a:lnTo>
                <a:lnTo>
                  <a:pt x="5486400" y="1471612"/>
                </a:lnTo>
                <a:lnTo>
                  <a:pt x="0" y="1471612"/>
                </a:lnTo>
                <a:lnTo>
                  <a:pt x="0" y="271463"/>
                </a:lnTo>
                <a:lnTo>
                  <a:pt x="41924" y="271463"/>
                </a:lnTo>
                <a:close/>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02899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42692347"/>
              </p:ext>
            </p:extLst>
          </p:nvPr>
        </p:nvGraphicFramePr>
        <p:xfrm>
          <a:off x="614363" y="1111250"/>
          <a:ext cx="7915275" cy="34747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xmlns="" val="10000"/>
                  </a:ext>
                </a:extLst>
              </a:tr>
              <a:tr h="370840">
                <a:tc>
                  <a:txBody>
                    <a:bodyPr/>
                    <a:lstStyle/>
                    <a:p>
                      <a:pPr algn="ctr"/>
                      <a:r>
                        <a:rPr lang="en-US" sz="2000" kern="1200" baseline="0" dirty="0">
                          <a:solidFill>
                            <a:schemeClr val="dk1"/>
                          </a:solidFill>
                          <a:latin typeface="+mn-lt"/>
                          <a:ea typeface="+mn-ea"/>
                          <a:cs typeface="+mn-cs"/>
                        </a:rPr>
                        <a:t>6:30</a:t>
                      </a:r>
                    </a:p>
                  </a:txBody>
                  <a:tcPr/>
                </a:tc>
                <a:tc>
                  <a:txBody>
                    <a:bodyPr/>
                    <a:lstStyle/>
                    <a:p>
                      <a:pPr algn="ctr"/>
                      <a:r>
                        <a:rPr lang="en-US" sz="2000" kern="1200" baseline="0" dirty="0">
                          <a:solidFill>
                            <a:schemeClr val="dk1"/>
                          </a:solidFill>
                          <a:latin typeface="+mn-lt"/>
                          <a:ea typeface="+mn-ea"/>
                          <a:cs typeface="+mn-cs"/>
                        </a:rPr>
                        <a:t>7:00</a:t>
                      </a: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a16="http://schemas.microsoft.com/office/drawing/2014/main" xmlns="" val="10001"/>
                  </a:ext>
                </a:extLst>
              </a:tr>
              <a:tr h="370840">
                <a:tc>
                  <a:txBody>
                    <a:bodyPr/>
                    <a:lstStyle/>
                    <a:p>
                      <a:pPr algn="ctr"/>
                      <a:r>
                        <a:rPr lang="en-US" sz="2000" kern="1200" baseline="0" dirty="0">
                          <a:solidFill>
                            <a:schemeClr val="dk1"/>
                          </a:solidFill>
                          <a:latin typeface="+mn-lt"/>
                          <a:ea typeface="+mn-ea"/>
                          <a:cs typeface="+mn-cs"/>
                        </a:rPr>
                        <a:t>7:00</a:t>
                      </a:r>
                    </a:p>
                  </a:txBody>
                  <a:tcPr/>
                </a:tc>
                <a:tc>
                  <a:txBody>
                    <a:bodyPr/>
                    <a:lstStyle/>
                    <a:p>
                      <a:pPr algn="ctr"/>
                      <a:r>
                        <a:rPr lang="en-US" sz="2000" kern="1200" baseline="0" dirty="0">
                          <a:solidFill>
                            <a:schemeClr val="dk1"/>
                          </a:solidFill>
                          <a:latin typeface="+mn-lt"/>
                          <a:ea typeface="+mn-ea"/>
                          <a:cs typeface="+mn-cs"/>
                        </a:rPr>
                        <a:t>7:30</a:t>
                      </a: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a16="http://schemas.microsoft.com/office/drawing/2014/main" xmlns="" val="10002"/>
                  </a:ext>
                </a:extLst>
              </a:tr>
              <a:tr h="370840">
                <a:tc>
                  <a:txBody>
                    <a:bodyPr/>
                    <a:lstStyle/>
                    <a:p>
                      <a:pPr algn="ctr"/>
                      <a:r>
                        <a:rPr lang="en-US" sz="2000" kern="1200" baseline="0" dirty="0">
                          <a:solidFill>
                            <a:schemeClr val="dk1"/>
                          </a:solidFill>
                          <a:latin typeface="+mn-lt"/>
                          <a:ea typeface="+mn-ea"/>
                          <a:cs typeface="+mn-cs"/>
                        </a:rPr>
                        <a:t>7:30</a:t>
                      </a:r>
                    </a:p>
                  </a:txBody>
                  <a:tcPr/>
                </a:tc>
                <a:tc>
                  <a:txBody>
                    <a:bodyPr/>
                    <a:lstStyle/>
                    <a:p>
                      <a:pPr algn="ctr"/>
                      <a:r>
                        <a:rPr lang="en-US" sz="2000" kern="1200" baseline="0" dirty="0">
                          <a:solidFill>
                            <a:schemeClr val="dk1"/>
                          </a:solidFill>
                          <a:latin typeface="+mn-lt"/>
                          <a:ea typeface="+mn-ea"/>
                          <a:cs typeface="+mn-cs"/>
                        </a:rPr>
                        <a:t>7:45</a:t>
                      </a:r>
                    </a:p>
                  </a:txBody>
                  <a:tcPr/>
                </a:tc>
                <a:tc>
                  <a:txBody>
                    <a:bodyPr/>
                    <a:lstStyle/>
                    <a:p>
                      <a:r>
                        <a:rPr lang="en-US" sz="2000" kern="1200" baseline="0" dirty="0">
                          <a:solidFill>
                            <a:schemeClr val="dk1"/>
                          </a:solidFill>
                          <a:latin typeface="+mn-lt"/>
                          <a:ea typeface="+mn-ea"/>
                          <a:cs typeface="+mn-cs"/>
                        </a:rPr>
                        <a:t>Community Learning Expectations</a:t>
                      </a:r>
                    </a:p>
                  </a:txBody>
                  <a:tcPr/>
                </a:tc>
                <a:extLst>
                  <a:ext uri="{0D108BD9-81ED-4DB2-BD59-A6C34878D82A}">
                    <a16:rowId xmlns:a16="http://schemas.microsoft.com/office/drawing/2014/main" xmlns="" val="10003"/>
                  </a:ext>
                </a:extLst>
              </a:tr>
              <a:tr h="370840">
                <a:tc>
                  <a:txBody>
                    <a:bodyPr/>
                    <a:lstStyle/>
                    <a:p>
                      <a:pPr algn="ctr"/>
                      <a:r>
                        <a:rPr lang="en-US" sz="2000" kern="1200" baseline="0" dirty="0">
                          <a:solidFill>
                            <a:schemeClr val="dk1"/>
                          </a:solidFill>
                          <a:latin typeface="+mn-lt"/>
                          <a:ea typeface="+mn-ea"/>
                          <a:cs typeface="+mn-cs"/>
                        </a:rPr>
                        <a:t>7:45</a:t>
                      </a:r>
                    </a:p>
                  </a:txBody>
                  <a:tcPr/>
                </a:tc>
                <a:tc>
                  <a:txBody>
                    <a:bodyPr/>
                    <a:lstStyle/>
                    <a:p>
                      <a:pPr algn="ctr"/>
                      <a:r>
                        <a:rPr lang="en-US" sz="2000" kern="1200" baseline="0" dirty="0">
                          <a:solidFill>
                            <a:schemeClr val="dk1"/>
                          </a:solidFill>
                          <a:latin typeface="+mn-lt"/>
                          <a:ea typeface="+mn-ea"/>
                          <a:cs typeface="+mn-cs"/>
                        </a:rPr>
                        <a:t>8:00</a:t>
                      </a: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xmlns="" val="10004"/>
                  </a:ext>
                </a:extLst>
              </a:tr>
              <a:tr h="370840">
                <a:tc>
                  <a:txBody>
                    <a:bodyPr/>
                    <a:lstStyle/>
                    <a:p>
                      <a:pPr algn="ctr"/>
                      <a:r>
                        <a:rPr lang="en-US" sz="2000" kern="1200" baseline="0" dirty="0">
                          <a:solidFill>
                            <a:schemeClr val="dk1"/>
                          </a:solidFill>
                          <a:latin typeface="+mn-lt"/>
                          <a:ea typeface="+mn-ea"/>
                          <a:cs typeface="+mn-cs"/>
                        </a:rPr>
                        <a:t>8:00</a:t>
                      </a:r>
                    </a:p>
                  </a:txBody>
                  <a:tcPr/>
                </a:tc>
                <a:tc>
                  <a:txBody>
                    <a:bodyPr/>
                    <a:lstStyle/>
                    <a:p>
                      <a:pPr algn="ctr"/>
                      <a:r>
                        <a:rPr lang="en-US" sz="2000" kern="1200" baseline="0" dirty="0">
                          <a:solidFill>
                            <a:schemeClr val="dk1"/>
                          </a:solidFill>
                          <a:latin typeface="+mn-lt"/>
                          <a:ea typeface="+mn-ea"/>
                          <a:cs typeface="+mn-cs"/>
                        </a:rPr>
                        <a:t>8:30</a:t>
                      </a: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5"/>
                  </a:ext>
                </a:extLst>
              </a:tr>
              <a:tr h="370840">
                <a:tc>
                  <a:txBody>
                    <a:bodyPr/>
                    <a:lstStyle/>
                    <a:p>
                      <a:pPr algn="ctr"/>
                      <a:r>
                        <a:rPr lang="en-US" sz="2000" b="1" kern="1200" baseline="0" dirty="0">
                          <a:solidFill>
                            <a:schemeClr val="accent1"/>
                          </a:solidFill>
                          <a:latin typeface="+mn-lt"/>
                          <a:ea typeface="+mn-ea"/>
                          <a:cs typeface="+mn-cs"/>
                        </a:rPr>
                        <a:t>8:30</a:t>
                      </a:r>
                    </a:p>
                  </a:txBody>
                  <a:tcPr/>
                </a:tc>
                <a:tc>
                  <a:txBody>
                    <a:bodyPr/>
                    <a:lstStyle/>
                    <a:p>
                      <a:pPr algn="ctr"/>
                      <a:r>
                        <a:rPr lang="en-US" sz="2000" b="1" kern="1200" baseline="0" dirty="0">
                          <a:solidFill>
                            <a:schemeClr val="accent1"/>
                          </a:solidFill>
                          <a:latin typeface="+mn-lt"/>
                          <a:ea typeface="+mn-ea"/>
                          <a:cs typeface="+mn-cs"/>
                        </a:rPr>
                        <a:t>9:00</a:t>
                      </a:r>
                    </a:p>
                  </a:txBody>
                  <a:tcPr/>
                </a:tc>
                <a:tc>
                  <a:txBody>
                    <a:bodyPr/>
                    <a:lstStyle/>
                    <a:p>
                      <a:r>
                        <a:rPr lang="en-US" sz="2000" b="1" kern="1200" baseline="0" dirty="0" smtClean="0">
                          <a:solidFill>
                            <a:schemeClr val="accent1"/>
                          </a:solidFill>
                          <a:latin typeface="+mn-lt"/>
                          <a:ea typeface="+mn-ea"/>
                          <a:cs typeface="+mn-cs"/>
                        </a:rPr>
                        <a:t>Intro to R</a:t>
                      </a:r>
                      <a:endParaRPr lang="en-US" sz="2000" b="1" kern="1200" baseline="0" dirty="0">
                        <a:solidFill>
                          <a:schemeClr val="accent1"/>
                        </a:solidFill>
                        <a:latin typeface="+mn-lt"/>
                        <a:ea typeface="+mn-ea"/>
                        <a:cs typeface="+mn-cs"/>
                      </a:endParaRPr>
                    </a:p>
                  </a:txBody>
                  <a:tcPr/>
                </a:tc>
                <a:extLst>
                  <a:ext uri="{0D108BD9-81ED-4DB2-BD59-A6C34878D82A}">
                    <a16:rowId xmlns:a16="http://schemas.microsoft.com/office/drawing/2014/main" xmlns="" val="10006"/>
                  </a:ext>
                </a:extLst>
              </a:tr>
              <a:tr h="370840">
                <a:tc>
                  <a:txBody>
                    <a:bodyPr/>
                    <a:lstStyle/>
                    <a:p>
                      <a:pPr algn="ctr"/>
                      <a:r>
                        <a:rPr lang="en-US" sz="2000" kern="1200" baseline="0" dirty="0">
                          <a:solidFill>
                            <a:schemeClr val="dk1"/>
                          </a:solidFill>
                          <a:latin typeface="+mn-lt"/>
                          <a:ea typeface="+mn-ea"/>
                          <a:cs typeface="+mn-cs"/>
                        </a:rPr>
                        <a:t>9:00</a:t>
                      </a:r>
                    </a:p>
                  </a:txBody>
                  <a:tcPr/>
                </a:tc>
                <a:tc>
                  <a:txBody>
                    <a:bodyPr/>
                    <a:lstStyle/>
                    <a:p>
                      <a:pPr algn="ctr"/>
                      <a:r>
                        <a:rPr lang="en-US" sz="2000" kern="1200" baseline="0" dirty="0">
                          <a:solidFill>
                            <a:schemeClr val="dk1"/>
                          </a:solidFill>
                          <a:latin typeface="+mn-lt"/>
                          <a:ea typeface="+mn-ea"/>
                          <a:cs typeface="+mn-cs"/>
                        </a:rPr>
                        <a:t>9:30</a:t>
                      </a:r>
                    </a:p>
                  </a:txBody>
                  <a:tcPr/>
                </a:tc>
                <a:tc>
                  <a:txBody>
                    <a:bodyPr/>
                    <a:lstStyle/>
                    <a:p>
                      <a:r>
                        <a:rPr lang="en-US" sz="2000" kern="1200" baseline="0" dirty="0" smtClean="0">
                          <a:solidFill>
                            <a:schemeClr val="dk1"/>
                          </a:solidFill>
                          <a:latin typeface="+mn-lt"/>
                          <a:ea typeface="+mn-ea"/>
                          <a:cs typeface="+mn-cs"/>
                        </a:rPr>
                        <a:t>Q/A, Individualized help w/R environment</a:t>
                      </a:r>
                    </a:p>
                    <a:p>
                      <a:r>
                        <a:rPr lang="en-US" sz="2000" kern="1200" baseline="0" dirty="0" smtClean="0">
                          <a:solidFill>
                            <a:schemeClr val="dk1"/>
                          </a:solidFill>
                          <a:latin typeface="+mn-lt"/>
                          <a:ea typeface="+mn-ea"/>
                          <a:cs typeface="+mn-cs"/>
                        </a:rPr>
                        <a:t>Case Study Assignment</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7"/>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7/16/2018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50</a:t>
            </a:fld>
            <a:endParaRPr lang="en-US"/>
          </a:p>
        </p:txBody>
      </p:sp>
    </p:spTree>
    <p:extLst>
      <p:ext uri="{BB962C8B-B14F-4D97-AF65-F5344CB8AC3E}">
        <p14:creationId xmlns:p14="http://schemas.microsoft.com/office/powerpoint/2010/main" val="519722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R</a:t>
            </a:r>
          </a:p>
        </p:txBody>
      </p:sp>
      <p:sp>
        <p:nvSpPr>
          <p:cNvPr id="3" name="Content Placeholder 2"/>
          <p:cNvSpPr>
            <a:spLocks noGrp="1"/>
          </p:cNvSpPr>
          <p:nvPr>
            <p:ph idx="1"/>
          </p:nvPr>
        </p:nvSpPr>
        <p:spPr/>
        <p:txBody>
          <a:bodyPr/>
          <a:lstStyle/>
          <a:p>
            <a:pPr marL="0" indent="0">
              <a:buNone/>
            </a:pPr>
            <a:r>
              <a:rPr lang="en-US" dirty="0"/>
              <a:t>Learning Objectives</a:t>
            </a:r>
          </a:p>
          <a:p>
            <a:r>
              <a:rPr lang="en-US" dirty="0"/>
              <a:t>What is R?</a:t>
            </a:r>
          </a:p>
          <a:p>
            <a:r>
              <a:rPr lang="en-US" dirty="0"/>
              <a:t>What is R Studio?</a:t>
            </a:r>
          </a:p>
          <a:p>
            <a:r>
              <a:rPr lang="en-US" dirty="0"/>
              <a:t>Why learn R?</a:t>
            </a:r>
          </a:p>
          <a:p>
            <a:r>
              <a:rPr lang="en-US" dirty="0"/>
              <a:t>Scripting Structure</a:t>
            </a:r>
          </a:p>
        </p:txBody>
      </p:sp>
      <p:sp>
        <p:nvSpPr>
          <p:cNvPr id="4" name="Date Placeholder 3"/>
          <p:cNvSpPr>
            <a:spLocks noGrp="1"/>
          </p:cNvSpPr>
          <p:nvPr>
            <p:ph type="dt" sz="half" idx="10"/>
          </p:nvPr>
        </p:nvSpPr>
        <p:spPr/>
        <p:txBody>
          <a:bodyPr/>
          <a:lstStyle/>
          <a:p>
            <a:fld id="{D753EFC8-4232-4598-94F6-94C0EBAFC469}" type="datetime1">
              <a:rPr lang="en-US" smtClean="0"/>
              <a:t>7/16/2018</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51</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30038876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601266" y="1279664"/>
            <a:ext cx="2949178" cy="3331846"/>
          </a:xfrm>
        </p:spPr>
        <p:txBody>
          <a:bodyPr>
            <a:normAutofit/>
          </a:bodyPr>
          <a:lstStyle/>
          <a:p>
            <a:pPr marL="285750" indent="-285750">
              <a:spcAft>
                <a:spcPts val="1200"/>
              </a:spcAft>
              <a:buFont typeface="Wingdings" panose="05000000000000000000" pitchFamily="2" charset="2"/>
              <a:buChar char="ü"/>
            </a:pPr>
            <a:r>
              <a:rPr lang="en-US" sz="2400" dirty="0"/>
              <a:t>Flexible</a:t>
            </a:r>
          </a:p>
          <a:p>
            <a:pPr marL="285750" indent="-285750">
              <a:spcAft>
                <a:spcPts val="1200"/>
              </a:spcAft>
              <a:buFont typeface="Wingdings" panose="05000000000000000000" pitchFamily="2" charset="2"/>
              <a:buChar char="ü"/>
            </a:pPr>
            <a:r>
              <a:rPr lang="en-US" sz="2400" dirty="0"/>
              <a:t>Open source</a:t>
            </a:r>
          </a:p>
          <a:p>
            <a:pPr marL="285750" indent="-285750">
              <a:spcAft>
                <a:spcPts val="1200"/>
              </a:spcAft>
              <a:buFont typeface="Wingdings" panose="05000000000000000000" pitchFamily="2" charset="2"/>
              <a:buChar char="ü"/>
            </a:pPr>
            <a:r>
              <a:rPr lang="en-US" sz="2400" dirty="0"/>
              <a:t>Academic but growing in industry</a:t>
            </a:r>
          </a:p>
          <a:p>
            <a:pPr marL="285750" indent="-285750">
              <a:spcAft>
                <a:spcPts val="1200"/>
              </a:spcAft>
              <a:buFont typeface="Wingdings" panose="05000000000000000000" pitchFamily="2" charset="2"/>
              <a:buChar char="ü"/>
            </a:pPr>
            <a:r>
              <a:rPr lang="en-US" sz="2400" dirty="0"/>
              <a:t>Language agnostic, SQL, Weka, C, Fortran, Java </a:t>
            </a:r>
            <a:r>
              <a:rPr lang="en-US" sz="2400" dirty="0" err="1"/>
              <a:t>etc</a:t>
            </a:r>
            <a:endParaRPr lang="en-US" sz="2400" dirty="0"/>
          </a:p>
        </p:txBody>
      </p:sp>
      <p:sp>
        <p:nvSpPr>
          <p:cNvPr id="4" name="Date Placeholder 3"/>
          <p:cNvSpPr>
            <a:spLocks noGrp="1"/>
          </p:cNvSpPr>
          <p:nvPr>
            <p:ph type="dt" sz="half" idx="10"/>
          </p:nvPr>
        </p:nvSpPr>
        <p:spPr/>
        <p:txBody>
          <a:bodyPr/>
          <a:lstStyle/>
          <a:p>
            <a:fld id="{4142EED6-FC16-45B9-B8C4-2BC5DBA88325}" type="datetime1">
              <a:rPr lang="en-US" smtClean="0"/>
              <a:t>7/16/2018</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52</a:t>
            </a:fld>
            <a:endParaRPr lang="en-US"/>
          </a:p>
        </p:txBody>
      </p:sp>
      <p:sp>
        <p:nvSpPr>
          <p:cNvPr id="6" name="Title 5"/>
          <p:cNvSpPr>
            <a:spLocks noGrp="1"/>
          </p:cNvSpPr>
          <p:nvPr>
            <p:ph type="title"/>
          </p:nvPr>
        </p:nvSpPr>
        <p:spPr/>
        <p:txBody>
          <a:bodyPr/>
          <a:lstStyle/>
          <a:p>
            <a:r>
              <a:rPr lang="en-US" dirty="0"/>
              <a:t>What is R?</a:t>
            </a:r>
          </a:p>
        </p:txBody>
      </p:sp>
      <p:sp>
        <p:nvSpPr>
          <p:cNvPr id="7" name="Footer Placeholder 6"/>
          <p:cNvSpPr>
            <a:spLocks noGrp="1"/>
          </p:cNvSpPr>
          <p:nvPr>
            <p:ph type="ftr" sz="quarter" idx="3"/>
          </p:nvPr>
        </p:nvSpPr>
        <p:spPr/>
        <p:txBody>
          <a:bodyPr/>
          <a:lstStyle/>
          <a:p>
            <a:r>
              <a:rPr lang="en-US"/>
              <a:t>Kwartler CSCI S-96</a:t>
            </a:r>
            <a:endParaRPr lang="en-US" dirty="0"/>
          </a:p>
        </p:txBody>
      </p:sp>
      <p:pic>
        <p:nvPicPr>
          <p:cNvPr id="8" name="Content Placeholder 7"/>
          <p:cNvPicPr>
            <a:picLocks noGrp="1" noChangeAspect="1"/>
          </p:cNvPicPr>
          <p:nvPr>
            <p:ph idx="1"/>
          </p:nvPr>
        </p:nvPicPr>
        <p:blipFill>
          <a:blip r:embed="rId3"/>
          <a:stretch>
            <a:fillRect/>
          </a:stretch>
        </p:blipFill>
        <p:spPr>
          <a:xfrm>
            <a:off x="3930651" y="1279664"/>
            <a:ext cx="4629150" cy="3541426"/>
          </a:xfrm>
          <a:prstGeom prst="rect">
            <a:avLst/>
          </a:prstGeom>
        </p:spPr>
      </p:pic>
      <p:sp>
        <p:nvSpPr>
          <p:cNvPr id="9" name="Rectangle 8"/>
          <p:cNvSpPr/>
          <p:nvPr/>
        </p:nvSpPr>
        <p:spPr>
          <a:xfrm>
            <a:off x="228600" y="5229237"/>
            <a:ext cx="8686800" cy="7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is a language and environment for statistical computing and graphics. It is the </a:t>
            </a:r>
            <a:r>
              <a:rPr lang="en-US" b="1" dirty="0">
                <a:solidFill>
                  <a:schemeClr val="accent5"/>
                </a:solidFill>
              </a:rPr>
              <a:t>most popular statistical software</a:t>
            </a:r>
            <a:r>
              <a:rPr lang="en-US" dirty="0"/>
              <a:t> in circulation today, and is used by more than </a:t>
            </a:r>
            <a:r>
              <a:rPr lang="en-US" b="1" dirty="0">
                <a:solidFill>
                  <a:schemeClr val="accent5"/>
                </a:solidFill>
              </a:rPr>
              <a:t>2 million</a:t>
            </a:r>
            <a:r>
              <a:rPr lang="en-US" dirty="0"/>
              <a:t> data scientists and statisticians worldwide.</a:t>
            </a:r>
          </a:p>
        </p:txBody>
      </p:sp>
      <p:sp>
        <p:nvSpPr>
          <p:cNvPr id="10" name="TextBox 9"/>
          <p:cNvSpPr txBox="1"/>
          <p:nvPr/>
        </p:nvSpPr>
        <p:spPr>
          <a:xfrm>
            <a:off x="4486275" y="6017917"/>
            <a:ext cx="4443413" cy="253916"/>
          </a:xfrm>
          <a:prstGeom prst="rect">
            <a:avLst/>
          </a:prstGeom>
          <a:noFill/>
        </p:spPr>
        <p:txBody>
          <a:bodyPr wrap="square" rtlCol="0">
            <a:spAutoFit/>
          </a:bodyPr>
          <a:lstStyle/>
          <a:p>
            <a:r>
              <a:rPr lang="en-US" sz="1050" i="1" dirty="0"/>
              <a:t>How Companies Use R to Compete in a Data-Driven World, </a:t>
            </a:r>
            <a:r>
              <a:rPr lang="en-US" sz="1050" dirty="0"/>
              <a:t>Data-informed.com</a:t>
            </a:r>
          </a:p>
        </p:txBody>
      </p:sp>
      <p:pic>
        <p:nvPicPr>
          <p:cNvPr id="11" name="Picture 2" descr="C:\Users\n0232877\AppData\Local\Microsoft\Windows\Temporary Internet Files\Content.IE5\FRTMVNL1\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7936" y="14288"/>
            <a:ext cx="1363200" cy="103594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228600" y="5057778"/>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964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214313" y="1285875"/>
            <a:ext cx="2257425" cy="3331846"/>
          </a:xfrm>
        </p:spPr>
        <p:txBody>
          <a:bodyPr>
            <a:normAutofit/>
          </a:bodyPr>
          <a:lstStyle/>
          <a:p>
            <a:pPr marL="285750" indent="-285750">
              <a:spcAft>
                <a:spcPts val="1200"/>
              </a:spcAft>
              <a:buFont typeface="Wingdings" panose="05000000000000000000" pitchFamily="2" charset="2"/>
              <a:buChar char="ü"/>
            </a:pPr>
            <a:r>
              <a:rPr lang="en-US" sz="2400" dirty="0"/>
              <a:t>IDE – Integrated Development Environment</a:t>
            </a:r>
          </a:p>
          <a:p>
            <a:pPr marL="285750" indent="-285750">
              <a:spcAft>
                <a:spcPts val="1200"/>
              </a:spcAft>
              <a:buFont typeface="Wingdings" panose="05000000000000000000" pitchFamily="2" charset="2"/>
              <a:buChar char="ü"/>
            </a:pPr>
            <a:r>
              <a:rPr lang="en-US" sz="2000" dirty="0"/>
              <a:t>Adds additional functionality e.g. </a:t>
            </a:r>
            <a:r>
              <a:rPr lang="en-US" sz="2000" dirty="0" err="1"/>
              <a:t>git</a:t>
            </a:r>
            <a:r>
              <a:rPr lang="en-US" sz="2000" dirty="0"/>
              <a:t>, shiny projects, markdown templates</a:t>
            </a:r>
          </a:p>
        </p:txBody>
      </p:sp>
      <p:sp>
        <p:nvSpPr>
          <p:cNvPr id="4" name="Date Placeholder 3"/>
          <p:cNvSpPr>
            <a:spLocks noGrp="1"/>
          </p:cNvSpPr>
          <p:nvPr>
            <p:ph type="dt" sz="half" idx="10"/>
          </p:nvPr>
        </p:nvSpPr>
        <p:spPr/>
        <p:txBody>
          <a:bodyPr/>
          <a:lstStyle/>
          <a:p>
            <a:fld id="{4142EED6-FC16-45B9-B8C4-2BC5DBA88325}" type="datetime1">
              <a:rPr lang="en-US" smtClean="0"/>
              <a:t>7/16/2018</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53</a:t>
            </a:fld>
            <a:endParaRPr lang="en-US"/>
          </a:p>
        </p:txBody>
      </p:sp>
      <p:sp>
        <p:nvSpPr>
          <p:cNvPr id="6" name="Title 5"/>
          <p:cNvSpPr>
            <a:spLocks noGrp="1"/>
          </p:cNvSpPr>
          <p:nvPr>
            <p:ph type="title"/>
          </p:nvPr>
        </p:nvSpPr>
        <p:spPr/>
        <p:txBody>
          <a:bodyPr/>
          <a:lstStyle/>
          <a:p>
            <a:r>
              <a:rPr lang="en-US" dirty="0"/>
              <a:t>What is R Studio?</a:t>
            </a:r>
          </a:p>
        </p:txBody>
      </p:sp>
      <p:sp>
        <p:nvSpPr>
          <p:cNvPr id="7" name="Footer Placeholder 6"/>
          <p:cNvSpPr>
            <a:spLocks noGrp="1"/>
          </p:cNvSpPr>
          <p:nvPr>
            <p:ph type="ftr" sz="quarter" idx="3"/>
          </p:nvPr>
        </p:nvSpPr>
        <p:spPr/>
        <p:txBody>
          <a:bodyPr/>
          <a:lstStyle/>
          <a:p>
            <a:r>
              <a:rPr lang="en-US"/>
              <a:t>Kwartler CSCI S-96</a:t>
            </a:r>
            <a:endParaRPr lang="en-US" dirty="0"/>
          </a:p>
        </p:txBody>
      </p:sp>
      <p:sp>
        <p:nvSpPr>
          <p:cNvPr id="9" name="Rectangle 8"/>
          <p:cNvSpPr/>
          <p:nvPr/>
        </p:nvSpPr>
        <p:spPr>
          <a:xfrm>
            <a:off x="228600" y="5229237"/>
            <a:ext cx="8686800" cy="7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studio is the most popular IDE for R although there are others &amp;  you don’t actually need it to perform R tasks.  </a:t>
            </a:r>
          </a:p>
        </p:txBody>
      </p:sp>
      <p:pic>
        <p:nvPicPr>
          <p:cNvPr id="12" name="Picture 2" descr="Image result for r studio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5296" y="28576"/>
            <a:ext cx="1005840" cy="10058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a:stretch>
            <a:fillRect/>
          </a:stretch>
        </p:blipFill>
        <p:spPr>
          <a:xfrm>
            <a:off x="2508803" y="1285875"/>
            <a:ext cx="6635197" cy="3400174"/>
          </a:xfrm>
          <a:prstGeom prst="rect">
            <a:avLst/>
          </a:prstGeom>
          <a:ln>
            <a:solidFill>
              <a:schemeClr val="accent2"/>
            </a:solidFill>
          </a:ln>
        </p:spPr>
      </p:pic>
      <p:cxnSp>
        <p:nvCxnSpPr>
          <p:cNvPr id="14" name="Straight Connector 13"/>
          <p:cNvCxnSpPr/>
          <p:nvPr/>
        </p:nvCxnSpPr>
        <p:spPr>
          <a:xfrm>
            <a:off x="228600" y="5057778"/>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421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a:off x="1009652" y="3471856"/>
            <a:ext cx="6883357" cy="1143000"/>
          </a:xfrm>
          <a:custGeom>
            <a:avLst/>
            <a:gdLst>
              <a:gd name="connsiteX0" fmla="*/ 1180004 w 6883357"/>
              <a:gd name="connsiteY0" fmla="*/ 0 h 1143000"/>
              <a:gd name="connsiteX1" fmla="*/ 5703353 w 6883357"/>
              <a:gd name="connsiteY1" fmla="*/ 0 h 1143000"/>
              <a:gd name="connsiteX2" fmla="*/ 6883357 w 6883357"/>
              <a:gd name="connsiteY2" fmla="*/ 1143000 h 1143000"/>
              <a:gd name="connsiteX3" fmla="*/ 0 w 6883357"/>
              <a:gd name="connsiteY3" fmla="*/ 1143000 h 1143000"/>
              <a:gd name="connsiteX4" fmla="*/ 1180004 w 6883357"/>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3357" h="1143000">
                <a:moveTo>
                  <a:pt x="1180004" y="0"/>
                </a:moveTo>
                <a:lnTo>
                  <a:pt x="5703353" y="0"/>
                </a:lnTo>
                <a:lnTo>
                  <a:pt x="6883357" y="1143000"/>
                </a:lnTo>
                <a:lnTo>
                  <a:pt x="0" y="1143000"/>
                </a:lnTo>
                <a:lnTo>
                  <a:pt x="1180004" y="0"/>
                </a:ln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2228850" y="1235949"/>
            <a:ext cx="4472090" cy="2190750"/>
          </a:xfrm>
          <a:custGeom>
            <a:avLst/>
            <a:gdLst>
              <a:gd name="connsiteX0" fmla="*/ 2261675 w 4523349"/>
              <a:gd name="connsiteY0" fmla="*/ 0 h 2190750"/>
              <a:gd name="connsiteX1" fmla="*/ 4523349 w 4523349"/>
              <a:gd name="connsiteY1" fmla="*/ 2190750 h 2190750"/>
              <a:gd name="connsiteX2" fmla="*/ 0 w 4523349"/>
              <a:gd name="connsiteY2" fmla="*/ 2190750 h 2190750"/>
              <a:gd name="connsiteX3" fmla="*/ 2261675 w 4523349"/>
              <a:gd name="connsiteY3" fmla="*/ 0 h 2190750"/>
            </a:gdLst>
            <a:ahLst/>
            <a:cxnLst>
              <a:cxn ang="0">
                <a:pos x="connsiteX0" y="connsiteY0"/>
              </a:cxn>
              <a:cxn ang="0">
                <a:pos x="connsiteX1" y="connsiteY1"/>
              </a:cxn>
              <a:cxn ang="0">
                <a:pos x="connsiteX2" y="connsiteY2"/>
              </a:cxn>
              <a:cxn ang="0">
                <a:pos x="connsiteX3" y="connsiteY3"/>
              </a:cxn>
            </a:cxnLst>
            <a:rect l="l" t="t" r="r" b="b"/>
            <a:pathLst>
              <a:path w="4523349" h="2190750">
                <a:moveTo>
                  <a:pt x="2261675" y="0"/>
                </a:moveTo>
                <a:lnTo>
                  <a:pt x="4523349" y="2190750"/>
                </a:lnTo>
                <a:lnTo>
                  <a:pt x="0" y="2190750"/>
                </a:lnTo>
                <a:lnTo>
                  <a:pt x="2261675" y="0"/>
                </a:ln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a:xfrm>
            <a:off x="285750" y="365126"/>
            <a:ext cx="8229600" cy="591477"/>
          </a:xfrm>
        </p:spPr>
        <p:txBody>
          <a:bodyPr/>
          <a:lstStyle/>
          <a:p>
            <a:r>
              <a:rPr lang="en-US" dirty="0"/>
              <a:t>What is the relationship between R &amp; R studio?</a:t>
            </a:r>
          </a:p>
        </p:txBody>
      </p:sp>
      <p:sp>
        <p:nvSpPr>
          <p:cNvPr id="4" name="Slide Number Placeholder 3"/>
          <p:cNvSpPr>
            <a:spLocks noGrp="1"/>
          </p:cNvSpPr>
          <p:nvPr>
            <p:ph type="sldNum" sz="quarter" idx="12"/>
          </p:nvPr>
        </p:nvSpPr>
        <p:spPr/>
        <p:txBody>
          <a:bodyPr/>
          <a:lstStyle/>
          <a:p>
            <a:fld id="{37290FF7-652B-4475-AEAB-8B1A5D23AE09}" type="slidenum">
              <a:rPr lang="en-US" smtClean="0"/>
              <a:t>54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28600" y="5229237"/>
            <a:ext cx="8686800" cy="7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Studio sits atop of the installed R version. Without base R, R studio cannot function.  By programmatically accessing base R, R Studio improves the interface and functionality.  </a:t>
            </a:r>
          </a:p>
        </p:txBody>
      </p:sp>
      <p:pic>
        <p:nvPicPr>
          <p:cNvPr id="7" name="Picture 2" descr="C:\Users\n0232877\AppData\Local\Microsoft\Windows\Temporary Internet Files\Content.IE5\FRTMVNL1\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0286" y="3486143"/>
            <a:ext cx="1363200" cy="10359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r studio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8410" y="1828404"/>
            <a:ext cx="1005840" cy="100584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081591" y="3834836"/>
            <a:ext cx="2720553" cy="338554"/>
          </a:xfrm>
          <a:prstGeom prst="rect">
            <a:avLst/>
          </a:prstGeom>
          <a:noFill/>
        </p:spPr>
        <p:txBody>
          <a:bodyPr wrap="none" rtlCol="0">
            <a:spAutoFit/>
          </a:bodyPr>
          <a:lstStyle/>
          <a:p>
            <a:r>
              <a:rPr lang="en-US" sz="1600" dirty="0"/>
              <a:t>Statistical &amp; graphing software</a:t>
            </a:r>
          </a:p>
        </p:txBody>
      </p:sp>
      <p:sp>
        <p:nvSpPr>
          <p:cNvPr id="17" name="TextBox 16"/>
          <p:cNvSpPr txBox="1"/>
          <p:nvPr/>
        </p:nvSpPr>
        <p:spPr>
          <a:xfrm>
            <a:off x="5081591" y="1916897"/>
            <a:ext cx="3533775" cy="830997"/>
          </a:xfrm>
          <a:prstGeom prst="rect">
            <a:avLst/>
          </a:prstGeom>
          <a:noFill/>
        </p:spPr>
        <p:txBody>
          <a:bodyPr wrap="square" rtlCol="0">
            <a:spAutoFit/>
          </a:bodyPr>
          <a:lstStyle/>
          <a:p>
            <a:r>
              <a:rPr lang="en-US" sz="1600" dirty="0"/>
              <a:t>Nice interface &amp; additional functionality for faster programming, analysis &amp; production.</a:t>
            </a:r>
          </a:p>
        </p:txBody>
      </p:sp>
      <p:cxnSp>
        <p:nvCxnSpPr>
          <p:cNvPr id="19" name="Straight Connector 18"/>
          <p:cNvCxnSpPr/>
          <p:nvPr/>
        </p:nvCxnSpPr>
        <p:spPr>
          <a:xfrm>
            <a:off x="228600" y="5057778"/>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475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R Studio has four main panes</a:t>
            </a:r>
          </a:p>
        </p:txBody>
      </p:sp>
      <p:sp>
        <p:nvSpPr>
          <p:cNvPr id="4" name="Slide Number Placeholder 3"/>
          <p:cNvSpPr>
            <a:spLocks noGrp="1"/>
          </p:cNvSpPr>
          <p:nvPr>
            <p:ph type="sldNum" sz="quarter" idx="12"/>
          </p:nvPr>
        </p:nvSpPr>
        <p:spPr/>
        <p:txBody>
          <a:bodyPr/>
          <a:lstStyle/>
          <a:p>
            <a:fld id="{37290FF7-652B-4475-AEAB-8B1A5D23AE09}" type="slidenum">
              <a:rPr lang="en-US" smtClean="0"/>
              <a:t>55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28600" y="5757871"/>
            <a:ext cx="8686800"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class will use R-Studio in a hosted Linux server but R can be locally installed on both Apple and Windows machines too.</a:t>
            </a:r>
          </a:p>
        </p:txBody>
      </p:sp>
      <p:cxnSp>
        <p:nvCxnSpPr>
          <p:cNvPr id="7" name="Straight Connector 6"/>
          <p:cNvCxnSpPr/>
          <p:nvPr/>
        </p:nvCxnSpPr>
        <p:spPr>
          <a:xfrm>
            <a:off x="228600" y="5629294"/>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278320" y="1071562"/>
            <a:ext cx="8587361" cy="4400551"/>
          </a:xfrm>
          <a:prstGeom prst="rect">
            <a:avLst/>
          </a:prstGeom>
          <a:ln>
            <a:solidFill>
              <a:schemeClr val="accent2"/>
            </a:solidFill>
          </a:ln>
        </p:spPr>
      </p:pic>
      <p:sp>
        <p:nvSpPr>
          <p:cNvPr id="10" name="Rounded Rectangle 9"/>
          <p:cNvSpPr/>
          <p:nvPr/>
        </p:nvSpPr>
        <p:spPr>
          <a:xfrm>
            <a:off x="1596673" y="1910941"/>
            <a:ext cx="1930400" cy="1563094"/>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Scripting</a:t>
            </a:r>
          </a:p>
        </p:txBody>
      </p:sp>
      <p:sp>
        <p:nvSpPr>
          <p:cNvPr id="11" name="TextBox 10"/>
          <p:cNvSpPr txBox="1"/>
          <p:nvPr/>
        </p:nvSpPr>
        <p:spPr>
          <a:xfrm>
            <a:off x="1677391" y="2273706"/>
            <a:ext cx="1768965" cy="1200329"/>
          </a:xfrm>
          <a:prstGeom prst="rect">
            <a:avLst/>
          </a:prstGeom>
          <a:noFill/>
        </p:spPr>
        <p:txBody>
          <a:bodyPr wrap="square" rtlCol="0">
            <a:spAutoFit/>
          </a:bodyPr>
          <a:lstStyle/>
          <a:p>
            <a:r>
              <a:rPr lang="en-US" sz="1200" dirty="0"/>
              <a:t>Commands are written &amp; adjusted here then executed in the console.  Then saved for future quick execution.</a:t>
            </a:r>
          </a:p>
        </p:txBody>
      </p:sp>
      <p:sp>
        <p:nvSpPr>
          <p:cNvPr id="12" name="Rectangle 11"/>
          <p:cNvSpPr/>
          <p:nvPr/>
        </p:nvSpPr>
        <p:spPr>
          <a:xfrm>
            <a:off x="280988" y="1528763"/>
            <a:ext cx="4572000" cy="22002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0988" y="3724277"/>
            <a:ext cx="4572000" cy="18192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625248" y="4000718"/>
            <a:ext cx="1930400" cy="1404585"/>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Console</a:t>
            </a:r>
          </a:p>
        </p:txBody>
      </p:sp>
      <p:sp>
        <p:nvSpPr>
          <p:cNvPr id="15" name="Rectangle 14"/>
          <p:cNvSpPr/>
          <p:nvPr/>
        </p:nvSpPr>
        <p:spPr>
          <a:xfrm>
            <a:off x="1705966" y="4407793"/>
            <a:ext cx="1768966" cy="830997"/>
          </a:xfrm>
          <a:prstGeom prst="rect">
            <a:avLst/>
          </a:prstGeom>
        </p:spPr>
        <p:txBody>
          <a:bodyPr wrap="square">
            <a:spAutoFit/>
          </a:bodyPr>
          <a:lstStyle/>
          <a:p>
            <a:r>
              <a:rPr lang="en-US" sz="1200" dirty="0"/>
              <a:t>Execution of scripts and commands, data exploration and code results</a:t>
            </a:r>
          </a:p>
        </p:txBody>
      </p:sp>
      <p:sp>
        <p:nvSpPr>
          <p:cNvPr id="16" name="Rectangle 15"/>
          <p:cNvSpPr/>
          <p:nvPr/>
        </p:nvSpPr>
        <p:spPr>
          <a:xfrm>
            <a:off x="4886325" y="1528763"/>
            <a:ext cx="3986213" cy="14859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022623" y="1918747"/>
            <a:ext cx="1930400" cy="889003"/>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Environment</a:t>
            </a:r>
          </a:p>
        </p:txBody>
      </p:sp>
      <p:sp>
        <p:nvSpPr>
          <p:cNvPr id="18" name="TextBox 17"/>
          <p:cNvSpPr txBox="1"/>
          <p:nvPr/>
        </p:nvSpPr>
        <p:spPr>
          <a:xfrm>
            <a:off x="6103340" y="2250610"/>
            <a:ext cx="1768965" cy="461665"/>
          </a:xfrm>
          <a:prstGeom prst="rect">
            <a:avLst/>
          </a:prstGeom>
          <a:noFill/>
        </p:spPr>
        <p:txBody>
          <a:bodyPr wrap="square" rtlCol="0">
            <a:spAutoFit/>
          </a:bodyPr>
          <a:lstStyle/>
          <a:p>
            <a:r>
              <a:rPr lang="en-US" sz="1200" dirty="0"/>
              <a:t>List of objects &amp; values</a:t>
            </a:r>
          </a:p>
          <a:p>
            <a:r>
              <a:rPr lang="en-US" sz="1200" dirty="0"/>
              <a:t>e.g. loaded “excel” files</a:t>
            </a:r>
          </a:p>
        </p:txBody>
      </p:sp>
      <p:sp>
        <p:nvSpPr>
          <p:cNvPr id="19" name="Rectangle 18"/>
          <p:cNvSpPr/>
          <p:nvPr/>
        </p:nvSpPr>
        <p:spPr>
          <a:xfrm>
            <a:off x="4881563" y="3038474"/>
            <a:ext cx="3986213" cy="25050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5879747" y="3581967"/>
            <a:ext cx="1930400" cy="1514314"/>
          </a:xfrm>
          <a:prstGeom prst="round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Files, Plots, Packages, Help</a:t>
            </a:r>
          </a:p>
        </p:txBody>
      </p:sp>
      <p:sp>
        <p:nvSpPr>
          <p:cNvPr id="21" name="TextBox 20"/>
          <p:cNvSpPr txBox="1"/>
          <p:nvPr/>
        </p:nvSpPr>
        <p:spPr>
          <a:xfrm>
            <a:off x="5946177" y="4234906"/>
            <a:ext cx="1768965" cy="646331"/>
          </a:xfrm>
          <a:prstGeom prst="rect">
            <a:avLst/>
          </a:prstGeom>
          <a:noFill/>
        </p:spPr>
        <p:txBody>
          <a:bodyPr wrap="square" rtlCol="0">
            <a:spAutoFit/>
          </a:bodyPr>
          <a:lstStyle/>
          <a:p>
            <a:r>
              <a:rPr lang="en-US" sz="1200" dirty="0"/>
              <a:t>Find files, load packages, see visualizations and quickly find help</a:t>
            </a:r>
          </a:p>
        </p:txBody>
      </p:sp>
    </p:spTree>
    <p:extLst>
      <p:ext uri="{BB962C8B-B14F-4D97-AF65-F5344CB8AC3E}">
        <p14:creationId xmlns:p14="http://schemas.microsoft.com/office/powerpoint/2010/main" val="216409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R: Where is it being used?</a:t>
            </a:r>
          </a:p>
        </p:txBody>
      </p:sp>
      <p:sp>
        <p:nvSpPr>
          <p:cNvPr id="4" name="Slide Number Placeholder 3"/>
          <p:cNvSpPr>
            <a:spLocks noGrp="1"/>
          </p:cNvSpPr>
          <p:nvPr>
            <p:ph type="sldNum" sz="quarter" idx="12"/>
          </p:nvPr>
        </p:nvSpPr>
        <p:spPr/>
        <p:txBody>
          <a:bodyPr/>
          <a:lstStyle/>
          <a:p>
            <a:fld id="{37290FF7-652B-4475-AEAB-8B1A5D23AE09}" type="slidenum">
              <a:rPr lang="en-US" smtClean="0"/>
              <a:t>56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2864" y="1262217"/>
            <a:ext cx="1737360" cy="3931920"/>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b="1" dirty="0"/>
              <a:t>Media</a:t>
            </a:r>
          </a:p>
          <a:p>
            <a:pPr algn="ctr"/>
            <a:r>
              <a:rPr lang="en-US" sz="1600" dirty="0"/>
              <a:t>Google</a:t>
            </a:r>
          </a:p>
          <a:p>
            <a:pPr algn="ctr"/>
            <a:r>
              <a:rPr lang="en-US" sz="1600" dirty="0"/>
              <a:t>Facebook</a:t>
            </a:r>
          </a:p>
          <a:p>
            <a:pPr algn="ctr"/>
            <a:r>
              <a:rPr lang="en-US" sz="1600" dirty="0"/>
              <a:t>Twitter</a:t>
            </a:r>
          </a:p>
          <a:p>
            <a:pPr algn="ctr"/>
            <a:r>
              <a:rPr lang="en-US" sz="1600" dirty="0"/>
              <a:t>Foursquare</a:t>
            </a:r>
          </a:p>
          <a:p>
            <a:pPr algn="ctr"/>
            <a:r>
              <a:rPr lang="en-US" sz="1600" dirty="0"/>
              <a:t>Kickstarter</a:t>
            </a:r>
          </a:p>
          <a:p>
            <a:pPr algn="ctr"/>
            <a:r>
              <a:rPr lang="en-US" sz="1600" dirty="0"/>
              <a:t>New York Times</a:t>
            </a:r>
          </a:p>
          <a:p>
            <a:pPr algn="ctr"/>
            <a:r>
              <a:rPr lang="en-US" sz="1600" dirty="0"/>
              <a:t>Economist</a:t>
            </a:r>
          </a:p>
        </p:txBody>
      </p:sp>
      <p:sp>
        <p:nvSpPr>
          <p:cNvPr id="7" name="TextBox 6"/>
          <p:cNvSpPr txBox="1"/>
          <p:nvPr/>
        </p:nvSpPr>
        <p:spPr>
          <a:xfrm>
            <a:off x="1873092" y="1262217"/>
            <a:ext cx="1737360" cy="3931920"/>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b="1" dirty="0"/>
              <a:t>Services</a:t>
            </a:r>
          </a:p>
          <a:p>
            <a:pPr algn="ctr"/>
            <a:r>
              <a:rPr lang="en-US" sz="1600" dirty="0"/>
              <a:t>Zillow</a:t>
            </a:r>
          </a:p>
          <a:p>
            <a:pPr algn="ctr"/>
            <a:r>
              <a:rPr lang="en-US" sz="1600" dirty="0"/>
              <a:t>Trulia</a:t>
            </a:r>
          </a:p>
          <a:p>
            <a:pPr algn="ctr"/>
            <a:r>
              <a:rPr lang="en-US" sz="1600" dirty="0"/>
              <a:t>eHarmony</a:t>
            </a:r>
          </a:p>
          <a:p>
            <a:pPr algn="ctr"/>
            <a:r>
              <a:rPr lang="en-US" sz="1600" dirty="0"/>
              <a:t>DataSong</a:t>
            </a:r>
          </a:p>
          <a:p>
            <a:pPr algn="ctr"/>
            <a:r>
              <a:rPr lang="en-US" sz="1600" dirty="0"/>
              <a:t>PredictWise</a:t>
            </a:r>
          </a:p>
          <a:p>
            <a:pPr algn="ctr"/>
            <a:r>
              <a:rPr lang="en-US" sz="1600" dirty="0"/>
              <a:t>Nationwide</a:t>
            </a:r>
          </a:p>
        </p:txBody>
      </p:sp>
      <p:sp>
        <p:nvSpPr>
          <p:cNvPr id="8" name="TextBox 7"/>
          <p:cNvSpPr txBox="1"/>
          <p:nvPr/>
        </p:nvSpPr>
        <p:spPr>
          <a:xfrm>
            <a:off x="5533548" y="1262217"/>
            <a:ext cx="1737360" cy="3929880"/>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b="1" dirty="0"/>
              <a:t>Technology</a:t>
            </a:r>
          </a:p>
          <a:p>
            <a:pPr algn="ctr"/>
            <a:r>
              <a:rPr lang="en-US" sz="1600" dirty="0"/>
              <a:t>SAS</a:t>
            </a:r>
          </a:p>
          <a:p>
            <a:pPr algn="ctr"/>
            <a:r>
              <a:rPr lang="en-US" sz="1600" dirty="0"/>
              <a:t>Oracle</a:t>
            </a:r>
          </a:p>
          <a:p>
            <a:pPr algn="ctr"/>
            <a:r>
              <a:rPr lang="en-US" sz="1600" dirty="0"/>
              <a:t>IBM</a:t>
            </a:r>
          </a:p>
          <a:p>
            <a:pPr algn="ctr"/>
            <a:r>
              <a:rPr lang="en-US" sz="1600" dirty="0"/>
              <a:t>Teradata</a:t>
            </a:r>
          </a:p>
          <a:p>
            <a:pPr algn="ctr"/>
            <a:r>
              <a:rPr lang="en-US" sz="1600" dirty="0"/>
              <a:t>Coursera</a:t>
            </a:r>
          </a:p>
          <a:p>
            <a:pPr algn="ctr"/>
            <a:r>
              <a:rPr lang="en-US" sz="1600" dirty="0"/>
              <a:t>SAP</a:t>
            </a:r>
          </a:p>
          <a:p>
            <a:pPr algn="ctr"/>
            <a:r>
              <a:rPr lang="en-US" sz="1600" dirty="0"/>
              <a:t>DataCamp</a:t>
            </a:r>
          </a:p>
          <a:p>
            <a:pPr algn="ctr"/>
            <a:r>
              <a:rPr lang="en-US" sz="1600" dirty="0"/>
              <a:t>Alteryx</a:t>
            </a:r>
          </a:p>
          <a:p>
            <a:pPr algn="ctr"/>
            <a:r>
              <a:rPr lang="en-US" sz="1600" dirty="0"/>
              <a:t>TIBCO</a:t>
            </a:r>
          </a:p>
          <a:p>
            <a:pPr algn="ctr"/>
            <a:r>
              <a:rPr lang="en-US" sz="1600" dirty="0" err="1"/>
              <a:t>OneTick</a:t>
            </a:r>
            <a:endParaRPr lang="en-US" sz="1600" dirty="0"/>
          </a:p>
          <a:p>
            <a:pPr algn="ctr"/>
            <a:r>
              <a:rPr lang="en-US" sz="1600" dirty="0"/>
              <a:t>Amazon</a:t>
            </a:r>
          </a:p>
          <a:p>
            <a:pPr algn="ctr"/>
            <a:r>
              <a:rPr lang="en-US" sz="1600" dirty="0"/>
              <a:t>Google</a:t>
            </a:r>
          </a:p>
          <a:p>
            <a:pPr algn="ctr"/>
            <a:r>
              <a:rPr lang="en-US" sz="1600" dirty="0"/>
              <a:t>Microsoft</a:t>
            </a:r>
          </a:p>
        </p:txBody>
      </p:sp>
      <p:sp>
        <p:nvSpPr>
          <p:cNvPr id="9" name="TextBox 8"/>
          <p:cNvSpPr txBox="1"/>
          <p:nvPr/>
        </p:nvSpPr>
        <p:spPr>
          <a:xfrm>
            <a:off x="3703320" y="1262217"/>
            <a:ext cx="1737360" cy="3931920"/>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r>
              <a:rPr lang="en-US" b="1" dirty="0"/>
              <a:t>Finance</a:t>
            </a:r>
          </a:p>
          <a:p>
            <a:pPr algn="ctr"/>
            <a:r>
              <a:rPr lang="en-US" sz="1600" dirty="0"/>
              <a:t>Lloyd’s Bank</a:t>
            </a:r>
          </a:p>
          <a:p>
            <a:pPr algn="ctr"/>
            <a:r>
              <a:rPr lang="en-US" sz="1600" dirty="0"/>
              <a:t>Credit Suisse</a:t>
            </a:r>
          </a:p>
          <a:p>
            <a:pPr algn="ctr"/>
            <a:r>
              <a:rPr lang="en-US" sz="1600" dirty="0"/>
              <a:t>American Century</a:t>
            </a:r>
          </a:p>
          <a:p>
            <a:pPr algn="ctr"/>
            <a:r>
              <a:rPr lang="en-US" sz="1600" dirty="0"/>
              <a:t>Australia and New Zealand Banking Group</a:t>
            </a:r>
          </a:p>
        </p:txBody>
      </p:sp>
      <p:sp>
        <p:nvSpPr>
          <p:cNvPr id="10" name="TextBox 9"/>
          <p:cNvSpPr txBox="1"/>
          <p:nvPr/>
        </p:nvSpPr>
        <p:spPr>
          <a:xfrm>
            <a:off x="7363776" y="1262217"/>
            <a:ext cx="1737360" cy="3931920"/>
          </a:xfrm>
          <a:prstGeom prst="roundRect">
            <a:avLst/>
          </a:prstGeom>
        </p:spPr>
        <p:style>
          <a:lnRef idx="2">
            <a:schemeClr val="accent2"/>
          </a:lnRef>
          <a:fillRef idx="1">
            <a:schemeClr val="lt1"/>
          </a:fillRef>
          <a:effectRef idx="0">
            <a:schemeClr val="accent2"/>
          </a:effectRef>
          <a:fontRef idx="minor">
            <a:schemeClr val="dk1"/>
          </a:fontRef>
        </p:style>
        <p:txBody>
          <a:bodyPr wrap="none" rtlCol="0" anchor="ctr">
            <a:noAutofit/>
          </a:bodyPr>
          <a:lstStyle/>
          <a:p>
            <a:pPr algn="ctr"/>
            <a:r>
              <a:rPr lang="en-US" b="1" dirty="0"/>
              <a:t>U.S Government</a:t>
            </a:r>
          </a:p>
          <a:p>
            <a:pPr algn="ctr"/>
            <a:r>
              <a:rPr lang="en-US" sz="1600" dirty="0"/>
              <a:t>Food &amp; Drug </a:t>
            </a:r>
          </a:p>
          <a:p>
            <a:pPr algn="ctr"/>
            <a:r>
              <a:rPr lang="en-US" sz="1600" dirty="0"/>
              <a:t>Administration</a:t>
            </a:r>
          </a:p>
          <a:p>
            <a:pPr algn="ctr"/>
            <a:endParaRPr lang="en-US" sz="1600" dirty="0"/>
          </a:p>
          <a:p>
            <a:pPr algn="ctr"/>
            <a:r>
              <a:rPr lang="en-US" sz="1600" dirty="0"/>
              <a:t>National Weather </a:t>
            </a:r>
          </a:p>
          <a:p>
            <a:pPr algn="ctr"/>
            <a:r>
              <a:rPr lang="en-US" sz="1600" dirty="0"/>
              <a:t>Service</a:t>
            </a:r>
          </a:p>
          <a:p>
            <a:pPr algn="ctr"/>
            <a:endParaRPr lang="en-US" sz="1600" dirty="0"/>
          </a:p>
          <a:p>
            <a:pPr algn="ctr"/>
            <a:r>
              <a:rPr lang="en-US" sz="1600" dirty="0"/>
              <a:t>National Institute </a:t>
            </a:r>
          </a:p>
          <a:p>
            <a:pPr algn="ctr"/>
            <a:r>
              <a:rPr lang="en-US" sz="1600" dirty="0"/>
              <a:t>of Standards </a:t>
            </a:r>
          </a:p>
          <a:p>
            <a:pPr algn="ctr"/>
            <a:r>
              <a:rPr lang="en-US" sz="1600" dirty="0"/>
              <a:t>in Technology</a:t>
            </a:r>
          </a:p>
        </p:txBody>
      </p:sp>
      <p:sp>
        <p:nvSpPr>
          <p:cNvPr id="11" name="Rectangle 10"/>
          <p:cNvSpPr/>
          <p:nvPr/>
        </p:nvSpPr>
        <p:spPr>
          <a:xfrm>
            <a:off x="228600" y="5500709"/>
            <a:ext cx="8686800" cy="7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is ubiquitous in various industries used for analysis, prototyping and visualization.   However, more often python is used in production environments.</a:t>
            </a:r>
          </a:p>
        </p:txBody>
      </p:sp>
      <p:cxnSp>
        <p:nvCxnSpPr>
          <p:cNvPr id="12" name="Straight Connector 11"/>
          <p:cNvCxnSpPr/>
          <p:nvPr/>
        </p:nvCxnSpPr>
        <p:spPr>
          <a:xfrm>
            <a:off x="228600" y="5329250"/>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22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R: Do you get rewarded for knowing it?</a:t>
            </a:r>
          </a:p>
        </p:txBody>
      </p:sp>
      <p:sp>
        <p:nvSpPr>
          <p:cNvPr id="4" name="Slide Number Placeholder 3"/>
          <p:cNvSpPr>
            <a:spLocks noGrp="1"/>
          </p:cNvSpPr>
          <p:nvPr>
            <p:ph type="sldNum" sz="quarter" idx="12"/>
          </p:nvPr>
        </p:nvSpPr>
        <p:spPr/>
        <p:txBody>
          <a:bodyPr/>
          <a:lstStyle/>
          <a:p>
            <a:fld id="{37290FF7-652B-4475-AEAB-8B1A5D23AE09}" type="slidenum">
              <a:rPr lang="en-US" smtClean="0"/>
              <a:t>57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1" name="Rectangle 10"/>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salaries are very strong and given the language’s popularity, the need for more R fluent business leaders and programmers is likely to remain for some time.</a:t>
            </a:r>
          </a:p>
        </p:txBody>
      </p:sp>
      <p:cxnSp>
        <p:nvCxnSpPr>
          <p:cNvPr id="12" name="Straight Connector 11"/>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pic>
        <p:nvPicPr>
          <p:cNvPr id="13" name="Picture 4" descr="http://revolution-computing.typepad.com/.a/6a010534b1db25970b01a511df7b8e970c-800wi"/>
          <p:cNvPicPr>
            <a:picLocks noChangeAspect="1" noChangeArrowheads="1"/>
          </p:cNvPicPr>
          <p:nvPr/>
        </p:nvPicPr>
        <p:blipFill rotWithShape="1">
          <a:blip r:embed="rId3">
            <a:extLst>
              <a:ext uri="{28A0092B-C50C-407E-A947-70E740481C1C}">
                <a14:useLocalDpi xmlns:a14="http://schemas.microsoft.com/office/drawing/2010/main" val="0"/>
              </a:ext>
            </a:extLst>
          </a:blip>
          <a:srcRect r="542" b="10529"/>
          <a:stretch/>
        </p:blipFill>
        <p:spPr bwMode="auto">
          <a:xfrm>
            <a:off x="654072" y="1480629"/>
            <a:ext cx="2981325" cy="1581877"/>
          </a:xfrm>
          <a:prstGeom prst="rect">
            <a:avLst/>
          </a:prstGeom>
          <a:noFill/>
          <a:ln>
            <a:solidFill>
              <a:srgbClr val="002060"/>
            </a:solidFill>
          </a:ln>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4"/>
          <a:srcRect r="1722" b="47248"/>
          <a:stretch/>
        </p:blipFill>
        <p:spPr>
          <a:xfrm>
            <a:off x="619234" y="3233229"/>
            <a:ext cx="3051001" cy="964729"/>
          </a:xfrm>
          <a:prstGeom prst="rect">
            <a:avLst/>
          </a:prstGeom>
          <a:ln>
            <a:solidFill>
              <a:srgbClr val="002060"/>
            </a:solidFill>
          </a:ln>
        </p:spPr>
      </p:pic>
      <p:pic>
        <p:nvPicPr>
          <p:cNvPr id="15" name="Picture 14"/>
          <p:cNvPicPr>
            <a:picLocks noChangeAspect="1"/>
          </p:cNvPicPr>
          <p:nvPr/>
        </p:nvPicPr>
        <p:blipFill rotWithShape="1">
          <a:blip r:embed="rId5"/>
          <a:srcRect r="1511" b="38970"/>
          <a:stretch/>
        </p:blipFill>
        <p:spPr>
          <a:xfrm>
            <a:off x="644152" y="4393158"/>
            <a:ext cx="3001165" cy="1075094"/>
          </a:xfrm>
          <a:prstGeom prst="rect">
            <a:avLst/>
          </a:prstGeom>
          <a:ln>
            <a:solidFill>
              <a:srgbClr val="002060"/>
            </a:solidFill>
          </a:ln>
        </p:spPr>
      </p:pic>
      <p:sp>
        <p:nvSpPr>
          <p:cNvPr id="16" name="TextBox 15"/>
          <p:cNvSpPr txBox="1"/>
          <p:nvPr/>
        </p:nvSpPr>
        <p:spPr>
          <a:xfrm rot="16200000">
            <a:off x="164573" y="3354416"/>
            <a:ext cx="550151" cy="307777"/>
          </a:xfrm>
          <a:prstGeom prst="rect">
            <a:avLst/>
          </a:prstGeom>
          <a:noFill/>
        </p:spPr>
        <p:txBody>
          <a:bodyPr wrap="none" rtlCol="0">
            <a:spAutoFit/>
          </a:bodyPr>
          <a:lstStyle/>
          <a:p>
            <a:r>
              <a:rPr lang="en-US" sz="1400" u="sng" dirty="0"/>
              <a:t>2016</a:t>
            </a:r>
          </a:p>
        </p:txBody>
      </p:sp>
      <p:sp>
        <p:nvSpPr>
          <p:cNvPr id="17" name="TextBox 16"/>
          <p:cNvSpPr txBox="1"/>
          <p:nvPr/>
        </p:nvSpPr>
        <p:spPr>
          <a:xfrm rot="16200000">
            <a:off x="164572" y="1601816"/>
            <a:ext cx="550151" cy="307777"/>
          </a:xfrm>
          <a:prstGeom prst="rect">
            <a:avLst/>
          </a:prstGeom>
          <a:noFill/>
        </p:spPr>
        <p:txBody>
          <a:bodyPr wrap="none" rtlCol="0">
            <a:spAutoFit/>
          </a:bodyPr>
          <a:lstStyle/>
          <a:p>
            <a:r>
              <a:rPr lang="en-US" sz="1400" u="sng" dirty="0"/>
              <a:t>2015</a:t>
            </a:r>
          </a:p>
        </p:txBody>
      </p:sp>
      <p:sp>
        <p:nvSpPr>
          <p:cNvPr id="19" name="TextBox 18"/>
          <p:cNvSpPr txBox="1"/>
          <p:nvPr/>
        </p:nvSpPr>
        <p:spPr>
          <a:xfrm>
            <a:off x="801001" y="1071563"/>
            <a:ext cx="2687467" cy="369332"/>
          </a:xfrm>
          <a:prstGeom prst="rect">
            <a:avLst/>
          </a:prstGeom>
          <a:noFill/>
        </p:spPr>
        <p:txBody>
          <a:bodyPr wrap="none" rtlCol="0">
            <a:spAutoFit/>
          </a:bodyPr>
          <a:lstStyle/>
          <a:p>
            <a:r>
              <a:rPr lang="en-US" b="1" u="sng" dirty="0"/>
              <a:t>Top 10 Languages ieee.org</a:t>
            </a:r>
          </a:p>
        </p:txBody>
      </p:sp>
      <p:sp>
        <p:nvSpPr>
          <p:cNvPr id="20" name="TextBox 19"/>
          <p:cNvSpPr txBox="1"/>
          <p:nvPr/>
        </p:nvSpPr>
        <p:spPr>
          <a:xfrm rot="16200000">
            <a:off x="164573" y="4514345"/>
            <a:ext cx="550151" cy="307777"/>
          </a:xfrm>
          <a:prstGeom prst="rect">
            <a:avLst/>
          </a:prstGeom>
          <a:noFill/>
        </p:spPr>
        <p:txBody>
          <a:bodyPr wrap="none" rtlCol="0">
            <a:spAutoFit/>
          </a:bodyPr>
          <a:lstStyle/>
          <a:p>
            <a:r>
              <a:rPr lang="en-US" sz="1400" u="sng" dirty="0"/>
              <a:t>2017</a:t>
            </a:r>
          </a:p>
        </p:txBody>
      </p:sp>
      <p:sp>
        <p:nvSpPr>
          <p:cNvPr id="22" name="Oval 21"/>
          <p:cNvSpPr/>
          <p:nvPr/>
        </p:nvSpPr>
        <p:spPr>
          <a:xfrm>
            <a:off x="414347" y="2814637"/>
            <a:ext cx="2943225" cy="328613"/>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52447" y="3938587"/>
            <a:ext cx="2943225" cy="328613"/>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90547" y="5262562"/>
            <a:ext cx="2943225" cy="328613"/>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p:cNvSpPr/>
          <p:nvPr/>
        </p:nvSpPr>
        <p:spPr>
          <a:xfrm rot="5400000">
            <a:off x="2543175" y="3071814"/>
            <a:ext cx="4057650" cy="485775"/>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6"/>
          <a:stretch>
            <a:fillRect/>
          </a:stretch>
        </p:blipFill>
        <p:spPr>
          <a:xfrm>
            <a:off x="5048669" y="1539424"/>
            <a:ext cx="3874534" cy="976458"/>
          </a:xfrm>
          <a:prstGeom prst="rect">
            <a:avLst/>
          </a:prstGeom>
          <a:ln>
            <a:solidFill>
              <a:srgbClr val="000000"/>
            </a:solidFill>
          </a:ln>
        </p:spPr>
      </p:pic>
      <p:sp>
        <p:nvSpPr>
          <p:cNvPr id="27" name="TextBox 26"/>
          <p:cNvSpPr txBox="1"/>
          <p:nvPr/>
        </p:nvSpPr>
        <p:spPr>
          <a:xfrm>
            <a:off x="6093095" y="1038226"/>
            <a:ext cx="1785682" cy="369332"/>
          </a:xfrm>
          <a:prstGeom prst="rect">
            <a:avLst/>
          </a:prstGeom>
          <a:noFill/>
        </p:spPr>
        <p:txBody>
          <a:bodyPr wrap="none" rtlCol="0">
            <a:spAutoFit/>
          </a:bodyPr>
          <a:lstStyle/>
          <a:p>
            <a:r>
              <a:rPr lang="en-US" b="1" u="sng" dirty="0"/>
              <a:t>Example Salaries</a:t>
            </a:r>
          </a:p>
        </p:txBody>
      </p:sp>
      <p:pic>
        <p:nvPicPr>
          <p:cNvPr id="6" name="Picture 5"/>
          <p:cNvPicPr>
            <a:picLocks noChangeAspect="1"/>
          </p:cNvPicPr>
          <p:nvPr/>
        </p:nvPicPr>
        <p:blipFill>
          <a:blip r:embed="rId7"/>
          <a:stretch>
            <a:fillRect/>
          </a:stretch>
        </p:blipFill>
        <p:spPr>
          <a:xfrm>
            <a:off x="5014911" y="3150990"/>
            <a:ext cx="3942051" cy="1806773"/>
          </a:xfrm>
          <a:prstGeom prst="rect">
            <a:avLst/>
          </a:prstGeom>
          <a:ln>
            <a:solidFill>
              <a:schemeClr val="tx1"/>
            </a:solidFill>
          </a:ln>
        </p:spPr>
      </p:pic>
    </p:spTree>
    <p:extLst>
      <p:ext uri="{BB962C8B-B14F-4D97-AF65-F5344CB8AC3E}">
        <p14:creationId xmlns:p14="http://schemas.microsoft.com/office/powerpoint/2010/main" val="269180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solidFill>
            <a:schemeClr val="accent3"/>
          </a:solidFill>
          <a:ln>
            <a:solidFill>
              <a:schemeClr val="accent3"/>
            </a:solidFill>
          </a:ln>
        </p:spPr>
        <p:txBody>
          <a:bodyPr vert="horz" lIns="91440" tIns="45720" rIns="91440" bIns="45720" rtlCol="0" anchor="b">
            <a:normAutofit/>
          </a:bodyPr>
          <a:lstStyle/>
          <a:p>
            <a:r>
              <a:rPr lang="en-US" sz="4400" dirty="0">
                <a:solidFill>
                  <a:schemeClr val="bg1"/>
                </a:solidFill>
              </a:rPr>
              <a:t>Pros</a:t>
            </a:r>
          </a:p>
        </p:txBody>
      </p:sp>
      <p:sp>
        <p:nvSpPr>
          <p:cNvPr id="3" name="Content Placeholder 2"/>
          <p:cNvSpPr>
            <a:spLocks noGrp="1"/>
          </p:cNvSpPr>
          <p:nvPr>
            <p:ph sz="half" idx="2"/>
          </p:nvPr>
        </p:nvSpPr>
        <p:spPr>
          <a:ln>
            <a:solidFill>
              <a:schemeClr val="accent3"/>
            </a:solidFill>
          </a:ln>
        </p:spPr>
        <p:txBody>
          <a:bodyPr/>
          <a:lstStyle/>
          <a:p>
            <a:pPr marL="230188" lvl="0" indent="-230188" defTabSz="914400">
              <a:lnSpc>
                <a:spcPct val="100000"/>
              </a:lnSpc>
              <a:spcBef>
                <a:spcPct val="20000"/>
              </a:spcBef>
              <a:defRPr/>
            </a:pPr>
            <a:r>
              <a:rPr lang="en-US" sz="2000" dirty="0">
                <a:solidFill>
                  <a:sysClr val="windowText" lastClr="000000"/>
                </a:solidFill>
                <a:latin typeface="Arial"/>
              </a:rPr>
              <a:t>VERY extensible  </a:t>
            </a:r>
          </a:p>
          <a:p>
            <a:pPr marL="573088" lvl="1" indent="-230188" defTabSz="914400">
              <a:lnSpc>
                <a:spcPct val="100000"/>
              </a:lnSpc>
              <a:spcBef>
                <a:spcPct val="20000"/>
              </a:spcBef>
              <a:defRPr/>
            </a:pPr>
            <a:r>
              <a:rPr lang="en-US" sz="1700" dirty="0">
                <a:solidFill>
                  <a:sysClr val="windowText" lastClr="000000"/>
                </a:solidFill>
                <a:latin typeface="Arial"/>
              </a:rPr>
              <a:t>10K+ packages</a:t>
            </a:r>
          </a:p>
          <a:p>
            <a:pPr marL="230188" lvl="0" indent="-230188" defTabSz="914400">
              <a:lnSpc>
                <a:spcPct val="100000"/>
              </a:lnSpc>
              <a:spcBef>
                <a:spcPct val="20000"/>
              </a:spcBef>
              <a:defRPr/>
            </a:pPr>
            <a:r>
              <a:rPr lang="en-US" sz="2000" dirty="0">
                <a:solidFill>
                  <a:sysClr val="windowText" lastClr="000000"/>
                </a:solidFill>
                <a:latin typeface="Arial"/>
              </a:rPr>
              <a:t>Built by stats, made for stats</a:t>
            </a:r>
          </a:p>
          <a:p>
            <a:pPr marL="230188" lvl="0" indent="-230188" defTabSz="914400">
              <a:lnSpc>
                <a:spcPct val="100000"/>
              </a:lnSpc>
              <a:spcBef>
                <a:spcPct val="20000"/>
              </a:spcBef>
              <a:defRPr/>
            </a:pPr>
            <a:r>
              <a:rPr lang="en-US" sz="2000" dirty="0">
                <a:solidFill>
                  <a:sysClr val="windowText" lastClr="000000"/>
                </a:solidFill>
                <a:latin typeface="Arial"/>
              </a:rPr>
              <a:t>Free, open source</a:t>
            </a:r>
          </a:p>
          <a:p>
            <a:pPr marL="573088" lvl="1" indent="-230188" defTabSz="914400">
              <a:lnSpc>
                <a:spcPct val="100000"/>
              </a:lnSpc>
              <a:spcBef>
                <a:spcPct val="20000"/>
              </a:spcBef>
              <a:defRPr/>
            </a:pPr>
            <a:r>
              <a:rPr lang="en-US" sz="1700" dirty="0">
                <a:solidFill>
                  <a:sysClr val="windowText" lastClr="000000"/>
                </a:solidFill>
                <a:latin typeface="Arial"/>
              </a:rPr>
              <a:t>Cutting edge</a:t>
            </a:r>
          </a:p>
          <a:p>
            <a:pPr marL="573088" lvl="1" indent="-230188" defTabSz="914400">
              <a:lnSpc>
                <a:spcPct val="100000"/>
              </a:lnSpc>
              <a:spcBef>
                <a:spcPct val="20000"/>
              </a:spcBef>
              <a:defRPr/>
            </a:pPr>
            <a:r>
              <a:rPr lang="en-US" sz="1700" dirty="0">
                <a:solidFill>
                  <a:sysClr val="windowText" lastClr="000000"/>
                </a:solidFill>
                <a:latin typeface="Arial"/>
              </a:rPr>
              <a:t>Diverse applications</a:t>
            </a:r>
          </a:p>
          <a:p>
            <a:pPr marL="230188" lvl="0" indent="-230188" defTabSz="914400">
              <a:lnSpc>
                <a:spcPct val="100000"/>
              </a:lnSpc>
              <a:spcBef>
                <a:spcPct val="20000"/>
              </a:spcBef>
              <a:defRPr/>
            </a:pPr>
            <a:r>
              <a:rPr lang="en-US" sz="2000" dirty="0">
                <a:solidFill>
                  <a:sysClr val="windowText" lastClr="000000"/>
                </a:solidFill>
                <a:latin typeface="Arial"/>
              </a:rPr>
              <a:t>Outstanding graphical capabilities</a:t>
            </a:r>
          </a:p>
          <a:p>
            <a:pPr marL="230188" lvl="0" indent="-230188" defTabSz="914400">
              <a:lnSpc>
                <a:spcPct val="100000"/>
              </a:lnSpc>
              <a:spcBef>
                <a:spcPct val="20000"/>
              </a:spcBef>
              <a:defRPr/>
            </a:pPr>
            <a:r>
              <a:rPr lang="en-US" sz="2000" dirty="0">
                <a:solidFill>
                  <a:srgbClr val="FF0000"/>
                </a:solidFill>
                <a:latin typeface="Arial"/>
              </a:rPr>
              <a:t>Large community based help</a:t>
            </a:r>
          </a:p>
          <a:p>
            <a:endParaRPr lang="en-US" dirty="0"/>
          </a:p>
        </p:txBody>
      </p:sp>
      <p:sp>
        <p:nvSpPr>
          <p:cNvPr id="4" name="Text Placeholder 3"/>
          <p:cNvSpPr>
            <a:spLocks noGrp="1"/>
          </p:cNvSpPr>
          <p:nvPr>
            <p:ph type="body" sz="quarter" idx="3"/>
          </p:nvPr>
        </p:nvSpPr>
        <p:spPr>
          <a:solidFill>
            <a:schemeClr val="accent3"/>
          </a:solidFill>
          <a:ln>
            <a:solidFill>
              <a:schemeClr val="accent3"/>
            </a:solidFill>
          </a:ln>
        </p:spPr>
        <p:txBody>
          <a:bodyPr>
            <a:normAutofit/>
          </a:bodyPr>
          <a:lstStyle/>
          <a:p>
            <a:r>
              <a:rPr lang="en-US" sz="4400" dirty="0">
                <a:solidFill>
                  <a:schemeClr val="bg1"/>
                </a:solidFill>
              </a:rPr>
              <a:t>Cons</a:t>
            </a:r>
          </a:p>
        </p:txBody>
      </p:sp>
      <p:sp>
        <p:nvSpPr>
          <p:cNvPr id="5" name="Content Placeholder 4"/>
          <p:cNvSpPr>
            <a:spLocks noGrp="1"/>
          </p:cNvSpPr>
          <p:nvPr>
            <p:ph sz="quarter" idx="4"/>
          </p:nvPr>
        </p:nvSpPr>
        <p:spPr>
          <a:ln>
            <a:solidFill>
              <a:schemeClr val="accent3"/>
            </a:solidFill>
          </a:ln>
        </p:spPr>
        <p:txBody>
          <a:bodyPr/>
          <a:lstStyle/>
          <a:p>
            <a:pPr marL="230188" lvl="0" indent="-230188" defTabSz="914400">
              <a:lnSpc>
                <a:spcPct val="100000"/>
              </a:lnSpc>
              <a:spcBef>
                <a:spcPct val="20000"/>
              </a:spcBef>
              <a:defRPr/>
            </a:pPr>
            <a:r>
              <a:rPr lang="en-US" sz="2000" dirty="0">
                <a:solidFill>
                  <a:sysClr val="windowText" lastClr="000000"/>
                </a:solidFill>
                <a:latin typeface="Arial"/>
              </a:rPr>
              <a:t>Tough to do “big data” </a:t>
            </a:r>
          </a:p>
          <a:p>
            <a:pPr marL="573088" lvl="1" indent="-230188" defTabSz="914400">
              <a:lnSpc>
                <a:spcPct val="100000"/>
              </a:lnSpc>
              <a:spcBef>
                <a:spcPct val="20000"/>
              </a:spcBef>
              <a:defRPr/>
            </a:pPr>
            <a:r>
              <a:rPr lang="en-US" sz="1700" dirty="0">
                <a:solidFill>
                  <a:sysClr val="windowText" lastClr="000000"/>
                </a:solidFill>
                <a:latin typeface="Arial"/>
              </a:rPr>
              <a:t>In memory data constraints w/o extra effort</a:t>
            </a:r>
          </a:p>
          <a:p>
            <a:pPr marL="230188" lvl="0" indent="-230188" defTabSz="914400">
              <a:lnSpc>
                <a:spcPct val="100000"/>
              </a:lnSpc>
              <a:spcBef>
                <a:spcPct val="20000"/>
              </a:spcBef>
              <a:defRPr/>
            </a:pPr>
            <a:r>
              <a:rPr lang="en-US" sz="2000" dirty="0">
                <a:solidFill>
                  <a:sysClr val="windowText" lastClr="000000"/>
                </a:solidFill>
                <a:latin typeface="Arial"/>
              </a:rPr>
              <a:t>Official documentation is terse</a:t>
            </a:r>
          </a:p>
          <a:p>
            <a:pPr marL="230188" lvl="0" indent="-230188" defTabSz="914400">
              <a:lnSpc>
                <a:spcPct val="100000"/>
              </a:lnSpc>
              <a:spcBef>
                <a:spcPct val="20000"/>
              </a:spcBef>
              <a:defRPr/>
            </a:pPr>
            <a:r>
              <a:rPr lang="en-US" sz="2000" dirty="0">
                <a:solidFill>
                  <a:sysClr val="windowText" lastClr="000000"/>
                </a:solidFill>
                <a:latin typeface="Arial"/>
              </a:rPr>
              <a:t>Not as polished as a commercial application</a:t>
            </a:r>
          </a:p>
          <a:p>
            <a:pPr marL="230188" lvl="0" indent="-230188" defTabSz="914400">
              <a:lnSpc>
                <a:spcPct val="100000"/>
              </a:lnSpc>
              <a:spcBef>
                <a:spcPct val="20000"/>
              </a:spcBef>
              <a:defRPr/>
            </a:pPr>
            <a:r>
              <a:rPr lang="en-US" sz="2000" dirty="0">
                <a:solidFill>
                  <a:sysClr val="windowText" lastClr="000000"/>
                </a:solidFill>
                <a:latin typeface="Arial"/>
              </a:rPr>
              <a:t>Slow compared to lower level languages</a:t>
            </a:r>
          </a:p>
          <a:p>
            <a:pPr marL="230188" lvl="0" indent="-230188" defTabSz="914400">
              <a:lnSpc>
                <a:spcPct val="100000"/>
              </a:lnSpc>
              <a:spcBef>
                <a:spcPct val="20000"/>
              </a:spcBef>
              <a:defRPr/>
            </a:pPr>
            <a:r>
              <a:rPr lang="en-US" sz="2000" dirty="0">
                <a:solidFill>
                  <a:sysClr val="windowText" lastClr="000000"/>
                </a:solidFill>
                <a:latin typeface="Arial"/>
              </a:rPr>
              <a:t>Production worthy apps can be </a:t>
            </a:r>
            <a:r>
              <a:rPr lang="en-US" sz="2000" i="1" dirty="0">
                <a:solidFill>
                  <a:sysClr val="windowText" lastClr="000000"/>
                </a:solidFill>
                <a:latin typeface="Arial"/>
              </a:rPr>
              <a:t>difficult</a:t>
            </a:r>
            <a:r>
              <a:rPr lang="en-US" sz="2000" dirty="0">
                <a:solidFill>
                  <a:sysClr val="windowText" lastClr="000000"/>
                </a:solidFill>
                <a:latin typeface="Arial"/>
              </a:rPr>
              <a:t> to create </a:t>
            </a:r>
          </a:p>
          <a:p>
            <a:pPr marL="230188" lvl="0" indent="-230188" defTabSz="914400">
              <a:lnSpc>
                <a:spcPct val="100000"/>
              </a:lnSpc>
              <a:spcBef>
                <a:spcPct val="20000"/>
              </a:spcBef>
              <a:defRPr/>
            </a:pPr>
            <a:r>
              <a:rPr lang="en-US" sz="2000" dirty="0">
                <a:solidFill>
                  <a:srgbClr val="FF0000"/>
                </a:solidFill>
                <a:latin typeface="Arial"/>
              </a:rPr>
              <a:t>Large community based help</a:t>
            </a:r>
          </a:p>
          <a:p>
            <a:endParaRPr lang="en-US" dirty="0"/>
          </a:p>
        </p:txBody>
      </p:sp>
      <p:sp>
        <p:nvSpPr>
          <p:cNvPr id="6" name="Date Placeholder 5"/>
          <p:cNvSpPr>
            <a:spLocks noGrp="1"/>
          </p:cNvSpPr>
          <p:nvPr>
            <p:ph type="dt" sz="half" idx="10"/>
          </p:nvPr>
        </p:nvSpPr>
        <p:spPr/>
        <p:txBody>
          <a:bodyPr/>
          <a:lstStyle/>
          <a:p>
            <a:fld id="{66CB2154-9035-4012-8189-BAAB61C5A5EE}" type="datetime1">
              <a:rPr lang="en-US" smtClean="0"/>
              <a:t>7/16/2018</a:t>
            </a:fld>
            <a:endParaRPr lang="en-US"/>
          </a:p>
        </p:txBody>
      </p:sp>
      <p:sp>
        <p:nvSpPr>
          <p:cNvPr id="7" name="Footer Placeholder 6"/>
          <p:cNvSpPr>
            <a:spLocks noGrp="1"/>
          </p:cNvSpPr>
          <p:nvPr>
            <p:ph type="ftr" sz="quarter" idx="11"/>
          </p:nvPr>
        </p:nvSpPr>
        <p:spPr/>
        <p:txBody>
          <a:bodyPr/>
          <a:lstStyle/>
          <a:p>
            <a:r>
              <a:rPr lang="en-US"/>
              <a:t>Kwartler CSCI S-96</a:t>
            </a:r>
          </a:p>
        </p:txBody>
      </p:sp>
      <p:sp>
        <p:nvSpPr>
          <p:cNvPr id="8" name="Title 7"/>
          <p:cNvSpPr>
            <a:spLocks noGrp="1"/>
          </p:cNvSpPr>
          <p:nvPr>
            <p:ph type="title"/>
          </p:nvPr>
        </p:nvSpPr>
        <p:spPr/>
        <p:txBody>
          <a:bodyPr/>
          <a:lstStyle/>
          <a:p>
            <a:r>
              <a:rPr lang="en-US" dirty="0"/>
              <a:t>Ok, it’s awesome but… </a:t>
            </a:r>
          </a:p>
        </p:txBody>
      </p:sp>
      <p:sp>
        <p:nvSpPr>
          <p:cNvPr id="9" name="Slide Number Placeholder 8"/>
          <p:cNvSpPr>
            <a:spLocks noGrp="1"/>
          </p:cNvSpPr>
          <p:nvPr>
            <p:ph type="sldNum" sz="quarter" idx="12"/>
          </p:nvPr>
        </p:nvSpPr>
        <p:spPr/>
        <p:txBody>
          <a:bodyPr/>
          <a:lstStyle/>
          <a:p>
            <a:fld id="{37290FF7-652B-4475-AEAB-8B1A5D23AE09}" type="slidenum">
              <a:rPr lang="en-US" smtClean="0"/>
              <a:t>58</a:t>
            </a:fld>
            <a:endParaRPr lang="en-US"/>
          </a:p>
        </p:txBody>
      </p:sp>
    </p:spTree>
    <p:extLst>
      <p:ext uri="{BB962C8B-B14F-4D97-AF65-F5344CB8AC3E}">
        <p14:creationId xmlns:p14="http://schemas.microsoft.com/office/powerpoint/2010/main" val="44421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R Uses Functions, Libraries &amp; Objects</a:t>
            </a:r>
          </a:p>
        </p:txBody>
      </p:sp>
      <p:sp>
        <p:nvSpPr>
          <p:cNvPr id="4" name="Slide Number Placeholder 3"/>
          <p:cNvSpPr>
            <a:spLocks noGrp="1"/>
          </p:cNvSpPr>
          <p:nvPr>
            <p:ph type="sldNum" sz="quarter" idx="12"/>
          </p:nvPr>
        </p:nvSpPr>
        <p:spPr/>
        <p:txBody>
          <a:bodyPr/>
          <a:lstStyle/>
          <a:p>
            <a:fld id="{37290FF7-652B-4475-AEAB-8B1A5D23AE09}" type="slidenum">
              <a:rPr lang="en-US" smtClean="0"/>
              <a:t>59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6" name="Picture 2" descr="Image result for mouse tra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386" y="5963867"/>
            <a:ext cx="695021" cy="4633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 b="84566"/>
          <a:stretch/>
        </p:blipFill>
        <p:spPr bwMode="auto">
          <a:xfrm>
            <a:off x="374980" y="1822453"/>
            <a:ext cx="6391275" cy="667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4047" y="2282772"/>
            <a:ext cx="3478641" cy="2696701"/>
          </a:xfrm>
          <a:prstGeom prst="rect">
            <a:avLst/>
          </a:prstGeom>
        </p:spPr>
      </p:pic>
      <p:sp>
        <p:nvSpPr>
          <p:cNvPr id="10" name="TextBox 9"/>
          <p:cNvSpPr txBox="1"/>
          <p:nvPr/>
        </p:nvSpPr>
        <p:spPr>
          <a:xfrm>
            <a:off x="1049514" y="6072967"/>
            <a:ext cx="6196825" cy="276999"/>
          </a:xfrm>
          <a:prstGeom prst="rect">
            <a:avLst/>
          </a:prstGeom>
          <a:noFill/>
        </p:spPr>
        <p:txBody>
          <a:bodyPr wrap="none" rtlCol="0">
            <a:spAutoFit/>
          </a:bodyPr>
          <a:lstStyle/>
          <a:p>
            <a:r>
              <a:rPr lang="en-US" sz="1200" i="1" dirty="0"/>
              <a:t>The folder path needs to be in quotes and slashes are reversed in Windows not on Apple or Linux.</a:t>
            </a:r>
          </a:p>
        </p:txBody>
      </p:sp>
      <p:sp>
        <p:nvSpPr>
          <p:cNvPr id="12" name="Oval 11"/>
          <p:cNvSpPr/>
          <p:nvPr/>
        </p:nvSpPr>
        <p:spPr>
          <a:xfrm>
            <a:off x="316513" y="2196089"/>
            <a:ext cx="2212197" cy="293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8600" y="5090616"/>
            <a:ext cx="8686800" cy="8958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 the function </a:t>
            </a:r>
            <a:r>
              <a:rPr lang="en-US" sz="1600" dirty="0" err="1">
                <a:solidFill>
                  <a:schemeClr val="accent1"/>
                </a:solidFill>
                <a:latin typeface="Consolas" panose="020B0609020204030204" pitchFamily="49" charset="0"/>
                <a:cs typeface="Consolas" panose="020B0609020204030204" pitchFamily="49" charset="0"/>
              </a:rPr>
              <a:t>setwd</a:t>
            </a:r>
            <a:r>
              <a:rPr lang="en-US" sz="1600" dirty="0">
                <a:solidFill>
                  <a:schemeClr val="accent1"/>
                </a:solidFill>
              </a:rPr>
              <a:t> </a:t>
            </a:r>
            <a:r>
              <a:rPr lang="en-US" sz="1600" dirty="0">
                <a:solidFill>
                  <a:schemeClr val="tx1"/>
                </a:solidFill>
              </a:rPr>
              <a:t>(set working directory) to declare the folder where your data files are within quotes…the fruit basket containing the stuff you want.  Ever wonder what  the current working directory is?  Use </a:t>
            </a:r>
            <a:r>
              <a:rPr lang="en-US" sz="1600" dirty="0" err="1">
                <a:solidFill>
                  <a:schemeClr val="accent1"/>
                </a:solidFill>
                <a:latin typeface="Consolas" panose="020B0609020204030204" pitchFamily="49" charset="0"/>
                <a:cs typeface="Consolas" panose="020B0609020204030204" pitchFamily="49" charset="0"/>
              </a:rPr>
              <a:t>getwd</a:t>
            </a:r>
            <a:r>
              <a:rPr lang="en-US" sz="1600" dirty="0">
                <a:solidFill>
                  <a:schemeClr val="accent1"/>
                </a:solidFill>
                <a:latin typeface="Consolas" panose="020B0609020204030204" pitchFamily="49" charset="0"/>
                <a:cs typeface="Consolas" panose="020B0609020204030204" pitchFamily="49" charset="0"/>
              </a:rPr>
              <a:t>() </a:t>
            </a:r>
            <a:r>
              <a:rPr lang="en-US" sz="1600" dirty="0">
                <a:solidFill>
                  <a:schemeClr val="tx1"/>
                </a:solidFill>
              </a:rPr>
              <a:t>with empty parentheses!</a:t>
            </a:r>
            <a:endParaRPr lang="en-US" sz="1600" dirty="0"/>
          </a:p>
        </p:txBody>
      </p:sp>
      <p:sp>
        <p:nvSpPr>
          <p:cNvPr id="14" name="Rectangle 13"/>
          <p:cNvSpPr/>
          <p:nvPr/>
        </p:nvSpPr>
        <p:spPr>
          <a:xfrm>
            <a:off x="200025" y="1095365"/>
            <a:ext cx="8686800" cy="61437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Let’s eat a banana for breakfast.  </a:t>
            </a:r>
            <a:r>
              <a:rPr lang="en-US" sz="2800" b="1" u="sng" dirty="0">
                <a:solidFill>
                  <a:schemeClr val="accent1"/>
                </a:solidFill>
              </a:rPr>
              <a:t>Where is the fruit?</a:t>
            </a:r>
          </a:p>
        </p:txBody>
      </p:sp>
      <p:sp>
        <p:nvSpPr>
          <p:cNvPr id="15" name="Right Arrow 14"/>
          <p:cNvSpPr/>
          <p:nvPr/>
        </p:nvSpPr>
        <p:spPr>
          <a:xfrm rot="2115958">
            <a:off x="2373545" y="2949369"/>
            <a:ext cx="2116335" cy="280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346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9439400"/>
              </p:ext>
            </p:extLst>
          </p:nvPr>
        </p:nvGraphicFramePr>
        <p:xfrm>
          <a:off x="614363" y="1111250"/>
          <a:ext cx="7915275" cy="34747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xmlns="" val="10000"/>
                  </a:ext>
                </a:extLst>
              </a:tr>
              <a:tr h="370840">
                <a:tc>
                  <a:txBody>
                    <a:bodyPr/>
                    <a:lstStyle/>
                    <a:p>
                      <a:pPr algn="ctr"/>
                      <a:r>
                        <a:rPr lang="en-US" sz="2000" kern="1200" baseline="0" dirty="0">
                          <a:solidFill>
                            <a:schemeClr val="dk1"/>
                          </a:solidFill>
                          <a:latin typeface="+mn-lt"/>
                          <a:ea typeface="+mn-ea"/>
                          <a:cs typeface="+mn-cs"/>
                        </a:rPr>
                        <a:t>6:30</a:t>
                      </a:r>
                    </a:p>
                  </a:txBody>
                  <a:tcPr/>
                </a:tc>
                <a:tc>
                  <a:txBody>
                    <a:bodyPr/>
                    <a:lstStyle/>
                    <a:p>
                      <a:pPr algn="ctr"/>
                      <a:r>
                        <a:rPr lang="en-US" sz="2000" kern="1200" baseline="0" dirty="0">
                          <a:solidFill>
                            <a:schemeClr val="dk1"/>
                          </a:solidFill>
                          <a:latin typeface="+mn-lt"/>
                          <a:ea typeface="+mn-ea"/>
                          <a:cs typeface="+mn-cs"/>
                        </a:rPr>
                        <a:t>7:00</a:t>
                      </a: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a16="http://schemas.microsoft.com/office/drawing/2014/main" xmlns="" val="10001"/>
                  </a:ext>
                </a:extLst>
              </a:tr>
              <a:tr h="370840">
                <a:tc>
                  <a:txBody>
                    <a:bodyPr/>
                    <a:lstStyle/>
                    <a:p>
                      <a:pPr algn="ctr"/>
                      <a:r>
                        <a:rPr lang="en-US" sz="2000" kern="1200" baseline="0" dirty="0">
                          <a:solidFill>
                            <a:schemeClr val="dk1"/>
                          </a:solidFill>
                          <a:latin typeface="+mn-lt"/>
                          <a:ea typeface="+mn-ea"/>
                          <a:cs typeface="+mn-cs"/>
                        </a:rPr>
                        <a:t>7:00</a:t>
                      </a:r>
                    </a:p>
                  </a:txBody>
                  <a:tcPr/>
                </a:tc>
                <a:tc>
                  <a:txBody>
                    <a:bodyPr/>
                    <a:lstStyle/>
                    <a:p>
                      <a:pPr algn="ctr"/>
                      <a:r>
                        <a:rPr lang="en-US" sz="2000" kern="1200" baseline="0" dirty="0">
                          <a:solidFill>
                            <a:schemeClr val="dk1"/>
                          </a:solidFill>
                          <a:latin typeface="+mn-lt"/>
                          <a:ea typeface="+mn-ea"/>
                          <a:cs typeface="+mn-cs"/>
                        </a:rPr>
                        <a:t>7:30</a:t>
                      </a: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a16="http://schemas.microsoft.com/office/drawing/2014/main" xmlns="" val="10002"/>
                  </a:ext>
                </a:extLst>
              </a:tr>
              <a:tr h="370840">
                <a:tc>
                  <a:txBody>
                    <a:bodyPr/>
                    <a:lstStyle/>
                    <a:p>
                      <a:pPr algn="ctr"/>
                      <a:r>
                        <a:rPr lang="en-US" sz="2000" b="1" kern="1200" baseline="0" dirty="0">
                          <a:solidFill>
                            <a:schemeClr val="accent1"/>
                          </a:solidFill>
                          <a:latin typeface="+mn-lt"/>
                          <a:ea typeface="+mn-ea"/>
                          <a:cs typeface="+mn-cs"/>
                        </a:rPr>
                        <a:t>7:30</a:t>
                      </a:r>
                    </a:p>
                  </a:txBody>
                  <a:tcPr/>
                </a:tc>
                <a:tc>
                  <a:txBody>
                    <a:bodyPr/>
                    <a:lstStyle/>
                    <a:p>
                      <a:pPr algn="ctr"/>
                      <a:r>
                        <a:rPr lang="en-US" sz="2000" b="1" kern="1200" baseline="0" dirty="0">
                          <a:solidFill>
                            <a:schemeClr val="accent1"/>
                          </a:solidFill>
                          <a:latin typeface="+mn-lt"/>
                          <a:ea typeface="+mn-ea"/>
                          <a:cs typeface="+mn-cs"/>
                        </a:rPr>
                        <a:t>7:45</a:t>
                      </a:r>
                    </a:p>
                  </a:txBody>
                  <a:tcPr/>
                </a:tc>
                <a:tc>
                  <a:txBody>
                    <a:bodyPr/>
                    <a:lstStyle/>
                    <a:p>
                      <a:r>
                        <a:rPr lang="en-US" sz="2000" b="1" kern="1200" baseline="0" dirty="0">
                          <a:solidFill>
                            <a:schemeClr val="accent1"/>
                          </a:solidFill>
                          <a:latin typeface="+mn-lt"/>
                          <a:ea typeface="+mn-ea"/>
                          <a:cs typeface="+mn-cs"/>
                        </a:rPr>
                        <a:t>Community Learning Expectations</a:t>
                      </a:r>
                    </a:p>
                  </a:txBody>
                  <a:tcPr/>
                </a:tc>
                <a:extLst>
                  <a:ext uri="{0D108BD9-81ED-4DB2-BD59-A6C34878D82A}">
                    <a16:rowId xmlns:a16="http://schemas.microsoft.com/office/drawing/2014/main" xmlns="" val="10003"/>
                  </a:ext>
                </a:extLst>
              </a:tr>
              <a:tr h="370840">
                <a:tc>
                  <a:txBody>
                    <a:bodyPr/>
                    <a:lstStyle/>
                    <a:p>
                      <a:pPr algn="ctr"/>
                      <a:r>
                        <a:rPr lang="en-US" sz="2000" kern="1200" baseline="0" dirty="0">
                          <a:solidFill>
                            <a:schemeClr val="dk1"/>
                          </a:solidFill>
                          <a:latin typeface="+mn-lt"/>
                          <a:ea typeface="+mn-ea"/>
                          <a:cs typeface="+mn-cs"/>
                        </a:rPr>
                        <a:t>7:45</a:t>
                      </a:r>
                    </a:p>
                  </a:txBody>
                  <a:tcPr/>
                </a:tc>
                <a:tc>
                  <a:txBody>
                    <a:bodyPr/>
                    <a:lstStyle/>
                    <a:p>
                      <a:pPr algn="ctr"/>
                      <a:r>
                        <a:rPr lang="en-US" sz="2000" kern="1200" baseline="0" dirty="0">
                          <a:solidFill>
                            <a:schemeClr val="dk1"/>
                          </a:solidFill>
                          <a:latin typeface="+mn-lt"/>
                          <a:ea typeface="+mn-ea"/>
                          <a:cs typeface="+mn-cs"/>
                        </a:rPr>
                        <a:t>8:00</a:t>
                      </a: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xmlns="" val="10004"/>
                  </a:ext>
                </a:extLst>
              </a:tr>
              <a:tr h="370840">
                <a:tc>
                  <a:txBody>
                    <a:bodyPr/>
                    <a:lstStyle/>
                    <a:p>
                      <a:pPr algn="ctr"/>
                      <a:r>
                        <a:rPr lang="en-US" sz="2000" kern="1200" baseline="0" dirty="0">
                          <a:solidFill>
                            <a:schemeClr val="dk1"/>
                          </a:solidFill>
                          <a:latin typeface="+mn-lt"/>
                          <a:ea typeface="+mn-ea"/>
                          <a:cs typeface="+mn-cs"/>
                        </a:rPr>
                        <a:t>8:00</a:t>
                      </a:r>
                    </a:p>
                  </a:txBody>
                  <a:tcPr/>
                </a:tc>
                <a:tc>
                  <a:txBody>
                    <a:bodyPr/>
                    <a:lstStyle/>
                    <a:p>
                      <a:pPr algn="ctr"/>
                      <a:r>
                        <a:rPr lang="en-US" sz="2000" kern="1200" baseline="0" dirty="0">
                          <a:solidFill>
                            <a:schemeClr val="dk1"/>
                          </a:solidFill>
                          <a:latin typeface="+mn-lt"/>
                          <a:ea typeface="+mn-ea"/>
                          <a:cs typeface="+mn-cs"/>
                        </a:rPr>
                        <a:t>8:30</a:t>
                      </a: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5"/>
                  </a:ext>
                </a:extLst>
              </a:tr>
              <a:tr h="370840">
                <a:tc>
                  <a:txBody>
                    <a:bodyPr/>
                    <a:lstStyle/>
                    <a:p>
                      <a:pPr algn="ctr"/>
                      <a:r>
                        <a:rPr lang="en-US" sz="2000" kern="1200" baseline="0" dirty="0">
                          <a:solidFill>
                            <a:schemeClr val="dk1"/>
                          </a:solidFill>
                          <a:latin typeface="+mn-lt"/>
                          <a:ea typeface="+mn-ea"/>
                          <a:cs typeface="+mn-cs"/>
                        </a:rPr>
                        <a:t>8:30</a:t>
                      </a:r>
                    </a:p>
                  </a:txBody>
                  <a:tcPr/>
                </a:tc>
                <a:tc>
                  <a:txBody>
                    <a:bodyPr/>
                    <a:lstStyle/>
                    <a:p>
                      <a:pPr algn="ctr"/>
                      <a:r>
                        <a:rPr lang="en-US" sz="2000" kern="1200" baseline="0" dirty="0">
                          <a:solidFill>
                            <a:schemeClr val="dk1"/>
                          </a:solidFill>
                          <a:latin typeface="+mn-lt"/>
                          <a:ea typeface="+mn-ea"/>
                          <a:cs typeface="+mn-cs"/>
                        </a:rPr>
                        <a:t>9:00</a:t>
                      </a:r>
                    </a:p>
                  </a:txBody>
                  <a:tcPr/>
                </a:tc>
                <a:tc>
                  <a:txBody>
                    <a:bodyPr/>
                    <a:lstStyle/>
                    <a:p>
                      <a:r>
                        <a:rPr lang="en-US" sz="2000" kern="1200" baseline="0" dirty="0" smtClean="0">
                          <a:solidFill>
                            <a:schemeClr val="dk1"/>
                          </a:solidFill>
                          <a:latin typeface="+mn-lt"/>
                          <a:ea typeface="+mn-ea"/>
                          <a:cs typeface="+mn-cs"/>
                        </a:rPr>
                        <a:t>Intro to R</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6"/>
                  </a:ext>
                </a:extLst>
              </a:tr>
              <a:tr h="370840">
                <a:tc>
                  <a:txBody>
                    <a:bodyPr/>
                    <a:lstStyle/>
                    <a:p>
                      <a:pPr algn="ctr"/>
                      <a:r>
                        <a:rPr lang="en-US" sz="2000" kern="1200" baseline="0" dirty="0">
                          <a:solidFill>
                            <a:schemeClr val="dk1"/>
                          </a:solidFill>
                          <a:latin typeface="+mn-lt"/>
                          <a:ea typeface="+mn-ea"/>
                          <a:cs typeface="+mn-cs"/>
                        </a:rPr>
                        <a:t>9:00</a:t>
                      </a:r>
                    </a:p>
                  </a:txBody>
                  <a:tcPr/>
                </a:tc>
                <a:tc>
                  <a:txBody>
                    <a:bodyPr/>
                    <a:lstStyle/>
                    <a:p>
                      <a:pPr algn="ctr"/>
                      <a:r>
                        <a:rPr lang="en-US" sz="2000" kern="1200" baseline="0" dirty="0">
                          <a:solidFill>
                            <a:schemeClr val="dk1"/>
                          </a:solidFill>
                          <a:latin typeface="+mn-lt"/>
                          <a:ea typeface="+mn-ea"/>
                          <a:cs typeface="+mn-cs"/>
                        </a:rPr>
                        <a:t>9:30</a:t>
                      </a:r>
                    </a:p>
                  </a:txBody>
                  <a:tcPr/>
                </a:tc>
                <a:tc>
                  <a:txBody>
                    <a:bodyPr/>
                    <a:lstStyle/>
                    <a:p>
                      <a:r>
                        <a:rPr lang="en-US" sz="2000" kern="1200" baseline="0" dirty="0" smtClean="0">
                          <a:solidFill>
                            <a:schemeClr val="dk1"/>
                          </a:solidFill>
                          <a:latin typeface="+mn-lt"/>
                          <a:ea typeface="+mn-ea"/>
                          <a:cs typeface="+mn-cs"/>
                        </a:rPr>
                        <a:t>Q/A, Individualized help w/R environment</a:t>
                      </a:r>
                    </a:p>
                    <a:p>
                      <a:r>
                        <a:rPr lang="en-US" sz="2000" kern="1200" baseline="0" dirty="0" smtClean="0">
                          <a:solidFill>
                            <a:schemeClr val="dk1"/>
                          </a:solidFill>
                          <a:latin typeface="+mn-lt"/>
                          <a:ea typeface="+mn-ea"/>
                          <a:cs typeface="+mn-cs"/>
                        </a:rPr>
                        <a:t>Case Study Assignment</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7"/>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7/16/2018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6</a:t>
            </a:fld>
            <a:endParaRPr lang="en-US"/>
          </a:p>
        </p:txBody>
      </p:sp>
    </p:spTree>
    <p:extLst>
      <p:ext uri="{BB962C8B-B14F-4D97-AF65-F5344CB8AC3E}">
        <p14:creationId xmlns:p14="http://schemas.microsoft.com/office/powerpoint/2010/main" val="14551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 b="67859"/>
          <a:stretch/>
        </p:blipFill>
        <p:spPr bwMode="auto">
          <a:xfrm>
            <a:off x="374980" y="1851031"/>
            <a:ext cx="6391275" cy="1389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R Uses Functions, Libraries &amp; Objects</a:t>
            </a:r>
          </a:p>
        </p:txBody>
      </p:sp>
      <p:sp>
        <p:nvSpPr>
          <p:cNvPr id="4" name="Slide Number Placeholder 3"/>
          <p:cNvSpPr>
            <a:spLocks noGrp="1"/>
          </p:cNvSpPr>
          <p:nvPr>
            <p:ph type="sldNum" sz="quarter" idx="12"/>
          </p:nvPr>
        </p:nvSpPr>
        <p:spPr/>
        <p:txBody>
          <a:bodyPr/>
          <a:lstStyle/>
          <a:p>
            <a:fld id="{37290FF7-652B-4475-AEAB-8B1A5D23AE09}" type="slidenum">
              <a:rPr lang="en-US" smtClean="0"/>
              <a:t>60</a:t>
            </a:fld>
            <a:endParaRPr lang="en-US"/>
          </a:p>
        </p:txBody>
      </p:sp>
      <p:sp>
        <p:nvSpPr>
          <p:cNvPr id="5" name="Footer Placeholder 4"/>
          <p:cNvSpPr>
            <a:spLocks noGrp="1"/>
          </p:cNvSpPr>
          <p:nvPr>
            <p:ph type="ftr" sz="quarter" idx="3"/>
          </p:nvPr>
        </p:nvSpPr>
        <p:spPr/>
        <p:txBody>
          <a:bodyPr/>
          <a:lstStyle/>
          <a:p>
            <a:r>
              <a:rPr lang="en-US" dirty="0"/>
              <a:t>Kwartler CSCI S-96</a:t>
            </a:r>
          </a:p>
        </p:txBody>
      </p:sp>
      <p:pic>
        <p:nvPicPr>
          <p:cNvPr id="6" name="Picture 2" descr="Image result for mouse tra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386" y="5963867"/>
            <a:ext cx="695021" cy="4633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49514" y="6072967"/>
            <a:ext cx="6993902" cy="276999"/>
          </a:xfrm>
          <a:prstGeom prst="rect">
            <a:avLst/>
          </a:prstGeom>
          <a:noFill/>
        </p:spPr>
        <p:txBody>
          <a:bodyPr wrap="none" rtlCol="0">
            <a:spAutoFit/>
          </a:bodyPr>
          <a:lstStyle/>
          <a:p>
            <a:r>
              <a:rPr lang="en-US" sz="1200" i="1" dirty="0"/>
              <a:t>Before loading a library use </a:t>
            </a:r>
            <a:r>
              <a:rPr lang="en-US" sz="1200" dirty="0" err="1">
                <a:solidFill>
                  <a:schemeClr val="bg1">
                    <a:lumMod val="50000"/>
                  </a:schemeClr>
                </a:solidFill>
                <a:latin typeface="Consolas" panose="020B0609020204030204" pitchFamily="49" charset="0"/>
                <a:cs typeface="Consolas" panose="020B0609020204030204" pitchFamily="49" charset="0"/>
              </a:rPr>
              <a:t>install.packages</a:t>
            </a:r>
            <a:r>
              <a:rPr lang="en-US" sz="1200" dirty="0">
                <a:solidFill>
                  <a:schemeClr val="bg1">
                    <a:lumMod val="50000"/>
                  </a:schemeClr>
                </a:solidFill>
                <a:latin typeface="Consolas" panose="020B0609020204030204" pitchFamily="49" charset="0"/>
                <a:cs typeface="Consolas" panose="020B0609020204030204" pitchFamily="49" charset="0"/>
              </a:rPr>
              <a:t>(“name of package”).</a:t>
            </a:r>
            <a:r>
              <a:rPr lang="en-US" sz="1200" dirty="0">
                <a:latin typeface="Consolas" panose="020B0609020204030204" pitchFamily="49" charset="0"/>
                <a:cs typeface="Consolas" panose="020B0609020204030204" pitchFamily="49" charset="0"/>
              </a:rPr>
              <a:t>  </a:t>
            </a:r>
            <a:r>
              <a:rPr lang="en-US" sz="1200" i="1" dirty="0"/>
              <a:t>You only need to do this once.</a:t>
            </a:r>
          </a:p>
        </p:txBody>
      </p:sp>
      <p:sp>
        <p:nvSpPr>
          <p:cNvPr id="13" name="Rectangle 12"/>
          <p:cNvSpPr/>
          <p:nvPr/>
        </p:nvSpPr>
        <p:spPr>
          <a:xfrm>
            <a:off x="228600" y="5372094"/>
            <a:ext cx="8686800" cy="61437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 </a:t>
            </a:r>
            <a:r>
              <a:rPr lang="en-US" dirty="0">
                <a:solidFill>
                  <a:schemeClr val="accent1"/>
                </a:solidFill>
                <a:latin typeface="Consolas" panose="020B0609020204030204" pitchFamily="49" charset="0"/>
                <a:cs typeface="Consolas" panose="020B0609020204030204" pitchFamily="49" charset="0"/>
              </a:rPr>
              <a:t>library()</a:t>
            </a:r>
            <a:r>
              <a:rPr lang="en-US" dirty="0">
                <a:solidFill>
                  <a:schemeClr val="accent1"/>
                </a:solidFill>
              </a:rPr>
              <a:t> </a:t>
            </a:r>
            <a:r>
              <a:rPr lang="en-US" dirty="0">
                <a:solidFill>
                  <a:schemeClr val="tx1"/>
                </a:solidFill>
              </a:rPr>
              <a:t>with the name of a specialized package, without quotes, to change R to a specialized piece of software.</a:t>
            </a:r>
          </a:p>
        </p:txBody>
      </p:sp>
      <p:sp>
        <p:nvSpPr>
          <p:cNvPr id="14" name="Rectangle 13"/>
          <p:cNvSpPr/>
          <p:nvPr/>
        </p:nvSpPr>
        <p:spPr>
          <a:xfrm>
            <a:off x="200025" y="1095365"/>
            <a:ext cx="8686800" cy="61437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Found the fruit! </a:t>
            </a:r>
            <a:r>
              <a:rPr lang="en-US" sz="2800" b="1" u="sng" dirty="0">
                <a:solidFill>
                  <a:schemeClr val="accent1"/>
                </a:solidFill>
              </a:rPr>
              <a:t>What tools do I need?</a:t>
            </a:r>
          </a:p>
        </p:txBody>
      </p:sp>
      <p:sp>
        <p:nvSpPr>
          <p:cNvPr id="15" name="Right Arrow 14"/>
          <p:cNvSpPr/>
          <p:nvPr/>
        </p:nvSpPr>
        <p:spPr>
          <a:xfrm rot="602078">
            <a:off x="1805493" y="3255119"/>
            <a:ext cx="2872360" cy="2508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87761" y="2844610"/>
            <a:ext cx="1466000" cy="4060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Image result for hand white background"/>
          <p:cNvPicPr>
            <a:picLocks noChangeAspect="1" noChangeArrowheads="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238022" y="2527322"/>
            <a:ext cx="2627168" cy="22654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cdn.xl.thumbs.canstockphoto.com/canstock14746167.jp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6470" b="38097"/>
          <a:stretch/>
        </p:blipFill>
        <p:spPr bwMode="auto">
          <a:xfrm rot="5400000">
            <a:off x="5903276" y="3489237"/>
            <a:ext cx="2580919" cy="657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2648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 b="58199"/>
          <a:stretch/>
        </p:blipFill>
        <p:spPr bwMode="auto">
          <a:xfrm>
            <a:off x="374980" y="1851031"/>
            <a:ext cx="6391275" cy="1807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R Uses Functions, Libraries &amp; Objects</a:t>
            </a:r>
          </a:p>
        </p:txBody>
      </p:sp>
      <p:sp>
        <p:nvSpPr>
          <p:cNvPr id="4" name="Slide Number Placeholder 3"/>
          <p:cNvSpPr>
            <a:spLocks noGrp="1"/>
          </p:cNvSpPr>
          <p:nvPr>
            <p:ph type="sldNum" sz="quarter" idx="12"/>
          </p:nvPr>
        </p:nvSpPr>
        <p:spPr/>
        <p:txBody>
          <a:bodyPr/>
          <a:lstStyle/>
          <a:p>
            <a:fld id="{37290FF7-652B-4475-AEAB-8B1A5D23AE09}" type="slidenum">
              <a:rPr lang="en-US" smtClean="0"/>
              <a:t>61</a:t>
            </a:fld>
            <a:endParaRPr lang="en-US"/>
          </a:p>
        </p:txBody>
      </p:sp>
      <p:sp>
        <p:nvSpPr>
          <p:cNvPr id="5" name="Footer Placeholder 4"/>
          <p:cNvSpPr>
            <a:spLocks noGrp="1"/>
          </p:cNvSpPr>
          <p:nvPr>
            <p:ph type="ftr" sz="quarter" idx="3"/>
          </p:nvPr>
        </p:nvSpPr>
        <p:spPr/>
        <p:txBody>
          <a:bodyPr/>
          <a:lstStyle/>
          <a:p>
            <a:r>
              <a:rPr lang="en-US" dirty="0"/>
              <a:t>Kwartler CSCI S-96</a:t>
            </a:r>
          </a:p>
        </p:txBody>
      </p:sp>
      <p:pic>
        <p:nvPicPr>
          <p:cNvPr id="6" name="Picture 2" descr="Image result for mouse tra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386" y="5963867"/>
            <a:ext cx="695021" cy="4633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49514" y="6072967"/>
            <a:ext cx="6541406" cy="276999"/>
          </a:xfrm>
          <a:prstGeom prst="rect">
            <a:avLst/>
          </a:prstGeom>
          <a:noFill/>
        </p:spPr>
        <p:txBody>
          <a:bodyPr wrap="none" rtlCol="0">
            <a:spAutoFit/>
          </a:bodyPr>
          <a:lstStyle/>
          <a:p>
            <a:r>
              <a:rPr lang="en-US" sz="1200" i="1" dirty="0"/>
              <a:t>The object name must be in quotes and actually be in the directory…watch spelling and capitalization!.</a:t>
            </a:r>
          </a:p>
        </p:txBody>
      </p:sp>
      <p:sp>
        <p:nvSpPr>
          <p:cNvPr id="13" name="Rectangle 12"/>
          <p:cNvSpPr/>
          <p:nvPr/>
        </p:nvSpPr>
        <p:spPr>
          <a:xfrm>
            <a:off x="228600" y="5372094"/>
            <a:ext cx="8686800" cy="61437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 a </a:t>
            </a:r>
            <a:r>
              <a:rPr lang="en-US" dirty="0">
                <a:solidFill>
                  <a:schemeClr val="accent1"/>
                </a:solidFill>
                <a:latin typeface="Consolas" panose="020B0609020204030204" pitchFamily="49" charset="0"/>
                <a:cs typeface="Consolas" panose="020B0609020204030204" pitchFamily="49" charset="0"/>
              </a:rPr>
              <a:t>read.csv()</a:t>
            </a:r>
            <a:r>
              <a:rPr lang="en-US" dirty="0">
                <a:solidFill>
                  <a:schemeClr val="accent1"/>
                </a:solidFill>
              </a:rPr>
              <a:t> </a:t>
            </a:r>
            <a:r>
              <a:rPr lang="en-US" dirty="0">
                <a:solidFill>
                  <a:schemeClr val="tx1"/>
                </a:solidFill>
              </a:rPr>
              <a:t>or similar function to get the object from the working directory.  There are multiple read-like functions to get SQL connections, APIs, Excel, and other file types. </a:t>
            </a:r>
          </a:p>
        </p:txBody>
      </p:sp>
      <p:sp>
        <p:nvSpPr>
          <p:cNvPr id="14" name="Rectangle 13"/>
          <p:cNvSpPr/>
          <p:nvPr/>
        </p:nvSpPr>
        <p:spPr>
          <a:xfrm>
            <a:off x="200025" y="1095365"/>
            <a:ext cx="8686800" cy="61437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Now R is a fruit cutting machine.  </a:t>
            </a:r>
            <a:r>
              <a:rPr lang="en-US" sz="2800" b="1" u="sng" dirty="0">
                <a:solidFill>
                  <a:schemeClr val="accent1"/>
                </a:solidFill>
              </a:rPr>
              <a:t>Let’s pick our fruit.</a:t>
            </a:r>
          </a:p>
        </p:txBody>
      </p:sp>
      <p:sp>
        <p:nvSpPr>
          <p:cNvPr id="21" name="Oval 20"/>
          <p:cNvSpPr/>
          <p:nvPr/>
        </p:nvSpPr>
        <p:spPr>
          <a:xfrm>
            <a:off x="984666" y="3427167"/>
            <a:ext cx="980836" cy="293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6" descr="Image result for banana transparent backgroun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4128" y="2203852"/>
            <a:ext cx="2973247" cy="2973247"/>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Arrow 22"/>
          <p:cNvSpPr/>
          <p:nvPr/>
        </p:nvSpPr>
        <p:spPr>
          <a:xfrm>
            <a:off x="3056021" y="3447624"/>
            <a:ext cx="2548262" cy="222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966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 b="48018"/>
          <a:stretch/>
        </p:blipFill>
        <p:spPr bwMode="auto">
          <a:xfrm>
            <a:off x="374980" y="1851031"/>
            <a:ext cx="6391275" cy="2247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R Uses Functions, Libraries &amp; Objects</a:t>
            </a:r>
          </a:p>
        </p:txBody>
      </p:sp>
      <p:sp>
        <p:nvSpPr>
          <p:cNvPr id="4" name="Slide Number Placeholder 3"/>
          <p:cNvSpPr>
            <a:spLocks noGrp="1"/>
          </p:cNvSpPr>
          <p:nvPr>
            <p:ph type="sldNum" sz="quarter" idx="12"/>
          </p:nvPr>
        </p:nvSpPr>
        <p:spPr/>
        <p:txBody>
          <a:bodyPr/>
          <a:lstStyle/>
          <a:p>
            <a:fld id="{37290FF7-652B-4475-AEAB-8B1A5D23AE09}" type="slidenum">
              <a:rPr lang="en-US" smtClean="0"/>
              <a:t>62</a:t>
            </a:fld>
            <a:endParaRPr lang="en-US"/>
          </a:p>
        </p:txBody>
      </p:sp>
      <p:sp>
        <p:nvSpPr>
          <p:cNvPr id="5" name="Footer Placeholder 4"/>
          <p:cNvSpPr>
            <a:spLocks noGrp="1"/>
          </p:cNvSpPr>
          <p:nvPr>
            <p:ph type="ftr" sz="quarter" idx="3"/>
          </p:nvPr>
        </p:nvSpPr>
        <p:spPr/>
        <p:txBody>
          <a:bodyPr/>
          <a:lstStyle/>
          <a:p>
            <a:r>
              <a:rPr lang="en-US" dirty="0"/>
              <a:t>Kwartler CSCI S-96</a:t>
            </a:r>
          </a:p>
        </p:txBody>
      </p:sp>
      <p:pic>
        <p:nvPicPr>
          <p:cNvPr id="6" name="Picture 2" descr="Image result for mouse tra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386" y="5963867"/>
            <a:ext cx="695021" cy="4633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49514" y="6072967"/>
            <a:ext cx="3434595" cy="276999"/>
          </a:xfrm>
          <a:prstGeom prst="rect">
            <a:avLst/>
          </a:prstGeom>
          <a:noFill/>
        </p:spPr>
        <p:txBody>
          <a:bodyPr wrap="none" rtlCol="0">
            <a:spAutoFit/>
          </a:bodyPr>
          <a:lstStyle/>
          <a:p>
            <a:r>
              <a:rPr lang="en-US" sz="1200" i="1" dirty="0"/>
              <a:t>Be careful, you can overwrite an object pretty easily!</a:t>
            </a:r>
          </a:p>
        </p:txBody>
      </p:sp>
      <p:sp>
        <p:nvSpPr>
          <p:cNvPr id="13" name="Rectangle 12"/>
          <p:cNvSpPr/>
          <p:nvPr/>
        </p:nvSpPr>
        <p:spPr>
          <a:xfrm>
            <a:off x="228600" y="5372094"/>
            <a:ext cx="8686800" cy="61437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Functions are applied to an object to change it in some way or create a </a:t>
            </a:r>
            <a:r>
              <a:rPr lang="en-US" b="1" dirty="0">
                <a:solidFill>
                  <a:schemeClr val="tx1"/>
                </a:solidFill>
              </a:rPr>
              <a:t>new object</a:t>
            </a:r>
            <a:r>
              <a:rPr lang="en-US" dirty="0">
                <a:solidFill>
                  <a:schemeClr val="tx1"/>
                </a:solidFill>
              </a:rPr>
              <a:t>.  Here the R instance has two objects, </a:t>
            </a:r>
            <a:r>
              <a:rPr lang="en-US" dirty="0">
                <a:solidFill>
                  <a:schemeClr val="accent1"/>
                </a:solidFill>
                <a:latin typeface="Consolas" panose="020B0609020204030204" pitchFamily="49" charset="0"/>
                <a:cs typeface="Consolas" panose="020B0609020204030204" pitchFamily="49" charset="0"/>
              </a:rPr>
              <a:t>banana</a:t>
            </a:r>
            <a:r>
              <a:rPr lang="en-US" dirty="0">
                <a:solidFill>
                  <a:schemeClr val="accent1"/>
                </a:solidFill>
              </a:rPr>
              <a:t> </a:t>
            </a:r>
            <a:r>
              <a:rPr lang="en-US" dirty="0">
                <a:solidFill>
                  <a:schemeClr val="tx1"/>
                </a:solidFill>
              </a:rPr>
              <a:t>&amp; </a:t>
            </a:r>
            <a:r>
              <a:rPr lang="en-US" dirty="0" err="1">
                <a:solidFill>
                  <a:schemeClr val="accent1"/>
                </a:solidFill>
                <a:latin typeface="Consolas" panose="020B0609020204030204" pitchFamily="49" charset="0"/>
                <a:cs typeface="Consolas" panose="020B0609020204030204" pitchFamily="49" charset="0"/>
              </a:rPr>
              <a:t>half.banana</a:t>
            </a:r>
            <a:endParaRPr lang="en-US" dirty="0">
              <a:solidFill>
                <a:schemeClr val="accent1"/>
              </a:solidFill>
              <a:latin typeface="Consolas" panose="020B0609020204030204" pitchFamily="49" charset="0"/>
              <a:cs typeface="Consolas" panose="020B0609020204030204" pitchFamily="49" charset="0"/>
            </a:endParaRPr>
          </a:p>
        </p:txBody>
      </p:sp>
      <p:sp>
        <p:nvSpPr>
          <p:cNvPr id="14" name="Rectangle 13"/>
          <p:cNvSpPr/>
          <p:nvPr/>
        </p:nvSpPr>
        <p:spPr>
          <a:xfrm>
            <a:off x="200025" y="1095365"/>
            <a:ext cx="8686800" cy="61437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Use a function from the </a:t>
            </a:r>
            <a:r>
              <a:rPr lang="en-US" sz="2400" dirty="0">
                <a:solidFill>
                  <a:schemeClr val="accent1"/>
                </a:solidFill>
                <a:latin typeface="Consolas" panose="020B0609020204030204" pitchFamily="49" charset="0"/>
                <a:cs typeface="Consolas" panose="020B0609020204030204" pitchFamily="49" charset="0"/>
              </a:rPr>
              <a:t>knife</a:t>
            </a:r>
            <a:r>
              <a:rPr lang="en-US" sz="2400" dirty="0">
                <a:solidFill>
                  <a:schemeClr val="accent1"/>
                </a:solidFill>
              </a:rPr>
              <a:t> </a:t>
            </a:r>
            <a:r>
              <a:rPr lang="en-US" sz="2400" dirty="0"/>
              <a:t>library to create a </a:t>
            </a:r>
            <a:r>
              <a:rPr lang="en-US" sz="2400" u="sng" dirty="0"/>
              <a:t>new</a:t>
            </a:r>
            <a:r>
              <a:rPr lang="en-US" sz="2400" dirty="0"/>
              <a:t> object.</a:t>
            </a:r>
          </a:p>
        </p:txBody>
      </p:sp>
      <p:pic>
        <p:nvPicPr>
          <p:cNvPr id="15" name="Picture 2" descr="http://www.brainkandie.com/images/banana.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4655209" y="2358040"/>
            <a:ext cx="3338782" cy="200326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cdn.xl.thumbs.canstockphoto.com/canstock14746167.jp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6470" b="38097"/>
          <a:stretch/>
        </p:blipFill>
        <p:spPr bwMode="auto">
          <a:xfrm rot="5400000">
            <a:off x="6004463" y="3466224"/>
            <a:ext cx="2819554" cy="717846"/>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p:cNvSpPr/>
          <p:nvPr/>
        </p:nvSpPr>
        <p:spPr>
          <a:xfrm>
            <a:off x="1461023" y="3869701"/>
            <a:ext cx="1366398" cy="293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41193" y="3407953"/>
            <a:ext cx="768883" cy="2769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19" idx="6"/>
            <a:endCxn id="18" idx="0"/>
          </p:cNvCxnSpPr>
          <p:nvPr/>
        </p:nvCxnSpPr>
        <p:spPr>
          <a:xfrm>
            <a:off x="1110076" y="3546425"/>
            <a:ext cx="1034146" cy="323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77620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 b="37576"/>
          <a:stretch/>
        </p:blipFill>
        <p:spPr bwMode="auto">
          <a:xfrm>
            <a:off x="374980" y="1851031"/>
            <a:ext cx="6391275" cy="2699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R Uses Functions, Libraries &amp; Objects</a:t>
            </a:r>
          </a:p>
        </p:txBody>
      </p:sp>
      <p:sp>
        <p:nvSpPr>
          <p:cNvPr id="4" name="Slide Number Placeholder 3"/>
          <p:cNvSpPr>
            <a:spLocks noGrp="1"/>
          </p:cNvSpPr>
          <p:nvPr>
            <p:ph type="sldNum" sz="quarter" idx="12"/>
          </p:nvPr>
        </p:nvSpPr>
        <p:spPr/>
        <p:txBody>
          <a:bodyPr/>
          <a:lstStyle/>
          <a:p>
            <a:fld id="{37290FF7-652B-4475-AEAB-8B1A5D23AE09}" type="slidenum">
              <a:rPr lang="en-US" smtClean="0"/>
              <a:t>63</a:t>
            </a:fld>
            <a:endParaRPr lang="en-US"/>
          </a:p>
        </p:txBody>
      </p:sp>
      <p:sp>
        <p:nvSpPr>
          <p:cNvPr id="5" name="Footer Placeholder 4"/>
          <p:cNvSpPr>
            <a:spLocks noGrp="1"/>
          </p:cNvSpPr>
          <p:nvPr>
            <p:ph type="ftr" sz="quarter" idx="3"/>
          </p:nvPr>
        </p:nvSpPr>
        <p:spPr/>
        <p:txBody>
          <a:bodyPr/>
          <a:lstStyle/>
          <a:p>
            <a:r>
              <a:rPr lang="en-US" dirty="0"/>
              <a:t>Kwartler CSCI S-96</a:t>
            </a:r>
          </a:p>
        </p:txBody>
      </p:sp>
      <p:pic>
        <p:nvPicPr>
          <p:cNvPr id="6" name="Picture 2" descr="Image result for mouse tra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386" y="5963867"/>
            <a:ext cx="695021" cy="4633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49514" y="6072967"/>
            <a:ext cx="3434595" cy="276999"/>
          </a:xfrm>
          <a:prstGeom prst="rect">
            <a:avLst/>
          </a:prstGeom>
          <a:noFill/>
        </p:spPr>
        <p:txBody>
          <a:bodyPr wrap="none" rtlCol="0">
            <a:spAutoFit/>
          </a:bodyPr>
          <a:lstStyle/>
          <a:p>
            <a:r>
              <a:rPr lang="en-US" sz="1200" i="1" dirty="0"/>
              <a:t>Be careful, you can overwrite an object pretty easily!</a:t>
            </a:r>
          </a:p>
        </p:txBody>
      </p:sp>
      <p:sp>
        <p:nvSpPr>
          <p:cNvPr id="13" name="Rectangle 12"/>
          <p:cNvSpPr/>
          <p:nvPr/>
        </p:nvSpPr>
        <p:spPr>
          <a:xfrm>
            <a:off x="228600" y="5372094"/>
            <a:ext cx="8686800" cy="61437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Functions are applied to an object to change it in some way or create a </a:t>
            </a:r>
            <a:r>
              <a:rPr lang="en-US" b="1" dirty="0">
                <a:solidFill>
                  <a:schemeClr val="tx1"/>
                </a:solidFill>
              </a:rPr>
              <a:t>new object</a:t>
            </a:r>
            <a:r>
              <a:rPr lang="en-US" dirty="0">
                <a:solidFill>
                  <a:schemeClr val="tx1"/>
                </a:solidFill>
              </a:rPr>
              <a:t>.  Here the R instance has three objects, </a:t>
            </a:r>
            <a:r>
              <a:rPr lang="en-US" dirty="0">
                <a:solidFill>
                  <a:schemeClr val="accent1"/>
                </a:solidFill>
                <a:latin typeface="Consolas" panose="020B0609020204030204" pitchFamily="49" charset="0"/>
                <a:cs typeface="Consolas" panose="020B0609020204030204" pitchFamily="49" charset="0"/>
              </a:rPr>
              <a:t>banana</a:t>
            </a:r>
            <a:r>
              <a:rPr lang="en-US" dirty="0">
                <a:solidFill>
                  <a:schemeClr val="accent1"/>
                </a:solidFill>
              </a:rPr>
              <a:t>,</a:t>
            </a:r>
            <a:r>
              <a:rPr lang="en-US" dirty="0">
                <a:solidFill>
                  <a:schemeClr val="tx1"/>
                </a:solidFill>
              </a:rPr>
              <a:t> </a:t>
            </a:r>
            <a:r>
              <a:rPr lang="en-US" dirty="0" err="1">
                <a:solidFill>
                  <a:schemeClr val="accent1"/>
                </a:solidFill>
                <a:latin typeface="Consolas" panose="020B0609020204030204" pitchFamily="49" charset="0"/>
                <a:cs typeface="Consolas" panose="020B0609020204030204" pitchFamily="49" charset="0"/>
              </a:rPr>
              <a:t>half.banana</a:t>
            </a:r>
            <a:r>
              <a:rPr lang="en-US" dirty="0">
                <a:solidFill>
                  <a:schemeClr val="accent1"/>
                </a:solidFill>
                <a:latin typeface="Consolas" panose="020B0609020204030204" pitchFamily="49" charset="0"/>
                <a:cs typeface="Consolas" panose="020B0609020204030204" pitchFamily="49" charset="0"/>
              </a:rPr>
              <a:t> &amp; </a:t>
            </a:r>
            <a:r>
              <a:rPr lang="en-US" dirty="0" err="1">
                <a:solidFill>
                  <a:schemeClr val="accent1"/>
                </a:solidFill>
                <a:latin typeface="Consolas" panose="020B0609020204030204" pitchFamily="49" charset="0"/>
                <a:cs typeface="Consolas" panose="020B0609020204030204" pitchFamily="49" charset="0"/>
              </a:rPr>
              <a:t>peeled.banana</a:t>
            </a:r>
            <a:endParaRPr lang="en-US" dirty="0">
              <a:solidFill>
                <a:schemeClr val="accent1"/>
              </a:solidFill>
              <a:latin typeface="Consolas" panose="020B0609020204030204" pitchFamily="49" charset="0"/>
              <a:cs typeface="Consolas" panose="020B0609020204030204" pitchFamily="49" charset="0"/>
            </a:endParaRPr>
          </a:p>
        </p:txBody>
      </p:sp>
      <p:sp>
        <p:nvSpPr>
          <p:cNvPr id="14" name="Rectangle 13"/>
          <p:cNvSpPr/>
          <p:nvPr/>
        </p:nvSpPr>
        <p:spPr>
          <a:xfrm>
            <a:off x="200025" y="1095365"/>
            <a:ext cx="8686800" cy="61437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Use a function from the </a:t>
            </a:r>
            <a:r>
              <a:rPr lang="en-US" sz="2400" dirty="0">
                <a:solidFill>
                  <a:schemeClr val="accent1"/>
                </a:solidFill>
                <a:latin typeface="Consolas" panose="020B0609020204030204" pitchFamily="49" charset="0"/>
                <a:cs typeface="Consolas" panose="020B0609020204030204" pitchFamily="49" charset="0"/>
              </a:rPr>
              <a:t>hand</a:t>
            </a:r>
            <a:r>
              <a:rPr lang="en-US" sz="2400" dirty="0">
                <a:latin typeface="+mj-lt"/>
                <a:cs typeface="Consolas" panose="020B0609020204030204" pitchFamily="49" charset="0"/>
              </a:rPr>
              <a:t> </a:t>
            </a:r>
            <a:r>
              <a:rPr lang="en-US" sz="2400" dirty="0"/>
              <a:t>library to create another </a:t>
            </a:r>
            <a:r>
              <a:rPr lang="en-US" sz="2400" u="sng" dirty="0"/>
              <a:t>new</a:t>
            </a:r>
            <a:r>
              <a:rPr lang="en-US" sz="2400" dirty="0"/>
              <a:t> object.</a:t>
            </a:r>
          </a:p>
        </p:txBody>
      </p:sp>
      <p:pic>
        <p:nvPicPr>
          <p:cNvPr id="20" name="Picture 2" descr="Image result for half banana"/>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5065" b="28476"/>
          <a:stretch/>
        </p:blipFill>
        <p:spPr bwMode="auto">
          <a:xfrm rot="1615433" flipV="1">
            <a:off x="4399690" y="2818487"/>
            <a:ext cx="3022887" cy="140441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and white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8942" y="2923946"/>
            <a:ext cx="2148623" cy="1852769"/>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p:cNvSpPr/>
          <p:nvPr/>
        </p:nvSpPr>
        <p:spPr>
          <a:xfrm>
            <a:off x="1534540" y="4323219"/>
            <a:ext cx="1466000" cy="293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76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 b="26440"/>
          <a:stretch/>
        </p:blipFill>
        <p:spPr bwMode="auto">
          <a:xfrm>
            <a:off x="374980" y="1851031"/>
            <a:ext cx="6391275" cy="3180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R Uses Functions, Libraries &amp; Objects</a:t>
            </a:r>
          </a:p>
        </p:txBody>
      </p:sp>
      <p:sp>
        <p:nvSpPr>
          <p:cNvPr id="4" name="Slide Number Placeholder 3"/>
          <p:cNvSpPr>
            <a:spLocks noGrp="1"/>
          </p:cNvSpPr>
          <p:nvPr>
            <p:ph type="sldNum" sz="quarter" idx="12"/>
          </p:nvPr>
        </p:nvSpPr>
        <p:spPr/>
        <p:txBody>
          <a:bodyPr/>
          <a:lstStyle/>
          <a:p>
            <a:fld id="{37290FF7-652B-4475-AEAB-8B1A5D23AE09}" type="slidenum">
              <a:rPr lang="en-US" smtClean="0"/>
              <a:t>64</a:t>
            </a:fld>
            <a:endParaRPr lang="en-US"/>
          </a:p>
        </p:txBody>
      </p:sp>
      <p:sp>
        <p:nvSpPr>
          <p:cNvPr id="5" name="Footer Placeholder 4"/>
          <p:cNvSpPr>
            <a:spLocks noGrp="1"/>
          </p:cNvSpPr>
          <p:nvPr>
            <p:ph type="ftr" sz="quarter" idx="3"/>
          </p:nvPr>
        </p:nvSpPr>
        <p:spPr/>
        <p:txBody>
          <a:bodyPr/>
          <a:lstStyle/>
          <a:p>
            <a:r>
              <a:rPr lang="en-US" dirty="0"/>
              <a:t>Kwartler CSCI S-96</a:t>
            </a:r>
          </a:p>
        </p:txBody>
      </p:sp>
      <p:pic>
        <p:nvPicPr>
          <p:cNvPr id="6" name="Picture 2" descr="Image result for mouse tra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386" y="6004811"/>
            <a:ext cx="695021" cy="4633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49514" y="6113911"/>
            <a:ext cx="3642664" cy="276999"/>
          </a:xfrm>
          <a:prstGeom prst="rect">
            <a:avLst/>
          </a:prstGeom>
          <a:noFill/>
        </p:spPr>
        <p:txBody>
          <a:bodyPr wrap="none" rtlCol="0">
            <a:spAutoFit/>
          </a:bodyPr>
          <a:lstStyle/>
          <a:p>
            <a:r>
              <a:rPr lang="en-US" sz="1200" i="1" dirty="0"/>
              <a:t>Be careful, you can overwrite objects when SAVING too!</a:t>
            </a:r>
          </a:p>
        </p:txBody>
      </p:sp>
      <p:sp>
        <p:nvSpPr>
          <p:cNvPr id="13" name="Rectangle 12"/>
          <p:cNvSpPr/>
          <p:nvPr/>
        </p:nvSpPr>
        <p:spPr>
          <a:xfrm>
            <a:off x="228600" y="5186148"/>
            <a:ext cx="8686800" cy="88710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Consolas" panose="020B0609020204030204" pitchFamily="49" charset="0"/>
              </a:rPr>
              <a:t>Here we call </a:t>
            </a:r>
            <a:r>
              <a:rPr lang="en-US" dirty="0">
                <a:solidFill>
                  <a:schemeClr val="accent1"/>
                </a:solidFill>
                <a:latin typeface="Consolas" panose="020B0609020204030204" pitchFamily="49" charset="0"/>
                <a:cs typeface="Consolas" panose="020B0609020204030204" pitchFamily="49" charset="0"/>
              </a:rPr>
              <a:t>plot</a:t>
            </a:r>
            <a:r>
              <a:rPr lang="en-US" dirty="0">
                <a:solidFill>
                  <a:schemeClr val="tx1"/>
                </a:solidFill>
                <a:cs typeface="Consolas" panose="020B0609020204030204" pitchFamily="49" charset="0"/>
              </a:rPr>
              <a:t> on the object to consume it after our adjustments.</a:t>
            </a:r>
          </a:p>
          <a:p>
            <a:pPr algn="ctr"/>
            <a:r>
              <a:rPr lang="en-US" dirty="0">
                <a:solidFill>
                  <a:schemeClr val="tx1"/>
                </a:solidFill>
                <a:cs typeface="Consolas" panose="020B0609020204030204" pitchFamily="49" charset="0"/>
              </a:rPr>
              <a:t>You can save files, view graphs, adjust databases, send emails, make reports, update values and more as the result of an R script.</a:t>
            </a:r>
          </a:p>
        </p:txBody>
      </p:sp>
      <p:sp>
        <p:nvSpPr>
          <p:cNvPr id="14" name="Rectangle 13"/>
          <p:cNvSpPr/>
          <p:nvPr/>
        </p:nvSpPr>
        <p:spPr>
          <a:xfrm>
            <a:off x="200025" y="1095365"/>
            <a:ext cx="8686800" cy="61437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Now it’s time to consume the outcome.  </a:t>
            </a:r>
          </a:p>
        </p:txBody>
      </p:sp>
      <p:grpSp>
        <p:nvGrpSpPr>
          <p:cNvPr id="15" name="Group 14"/>
          <p:cNvGrpSpPr/>
          <p:nvPr/>
        </p:nvGrpSpPr>
        <p:grpSpPr>
          <a:xfrm>
            <a:off x="4884420" y="2624917"/>
            <a:ext cx="3840480" cy="2250358"/>
            <a:chOff x="4884420" y="2092654"/>
            <a:chExt cx="3840480" cy="2250358"/>
          </a:xfrm>
        </p:grpSpPr>
        <p:pic>
          <p:nvPicPr>
            <p:cNvPr id="16" name="Picture 4" descr="http://sape.inf.usi.ch/sites/default/files/ggplot2-geom_blank-example.png"/>
            <p:cNvPicPr>
              <a:picLocks noChangeAspect="1" noChangeArrowheads="1"/>
            </p:cNvPicPr>
            <p:nvPr/>
          </p:nvPicPr>
          <p:blipFill rotWithShape="1">
            <a:blip r:embed="rId5">
              <a:extLst>
                <a:ext uri="{28A0092B-C50C-407E-A947-70E740481C1C}">
                  <a14:useLocalDpi xmlns:a14="http://schemas.microsoft.com/office/drawing/2010/main" val="0"/>
                </a:ext>
              </a:extLst>
            </a:blip>
            <a:srcRect t="12106"/>
            <a:stretch/>
          </p:blipFill>
          <p:spPr bwMode="auto">
            <a:xfrm>
              <a:off x="4884420" y="2092654"/>
              <a:ext cx="3840480" cy="22503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alf banana"/>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5065" b="28476"/>
            <a:stretch/>
          </p:blipFill>
          <p:spPr bwMode="auto">
            <a:xfrm rot="1615433" flipV="1">
              <a:off x="5469884" y="2498909"/>
              <a:ext cx="2787633" cy="121712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Oval 23"/>
          <p:cNvSpPr/>
          <p:nvPr/>
        </p:nvSpPr>
        <p:spPr>
          <a:xfrm>
            <a:off x="353461" y="4820623"/>
            <a:ext cx="1466000" cy="293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4594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Let’s Review.</a:t>
            </a:r>
          </a:p>
        </p:txBody>
      </p:sp>
      <p:sp>
        <p:nvSpPr>
          <p:cNvPr id="4" name="Slide Number Placeholder 3"/>
          <p:cNvSpPr>
            <a:spLocks noGrp="1"/>
          </p:cNvSpPr>
          <p:nvPr>
            <p:ph type="sldNum" sz="quarter" idx="12"/>
          </p:nvPr>
        </p:nvSpPr>
        <p:spPr/>
        <p:txBody>
          <a:bodyPr/>
          <a:lstStyle/>
          <a:p>
            <a:fld id="{37290FF7-652B-4475-AEAB-8B1A5D23AE09}" type="slidenum">
              <a:rPr lang="en-US" smtClean="0"/>
              <a:t>65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5142" y="1085515"/>
            <a:ext cx="1279525" cy="991909"/>
          </a:xfrm>
          <a:prstGeom prst="rect">
            <a:avLst/>
          </a:prstGeom>
        </p:spPr>
      </p:pic>
      <p:grpSp>
        <p:nvGrpSpPr>
          <p:cNvPr id="20" name="Group 19"/>
          <p:cNvGrpSpPr/>
          <p:nvPr/>
        </p:nvGrpSpPr>
        <p:grpSpPr>
          <a:xfrm>
            <a:off x="1285040" y="2097753"/>
            <a:ext cx="1459728" cy="1071794"/>
            <a:chOff x="919527" y="2384361"/>
            <a:chExt cx="1459728" cy="1071794"/>
          </a:xfrm>
        </p:grpSpPr>
        <p:pic>
          <p:nvPicPr>
            <p:cNvPr id="8" name="Picture 2" descr="Image result for hand white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527" y="2449871"/>
              <a:ext cx="1091000" cy="9407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cdn.xl.thumbs.canstockphoto.com/canstock14746167.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6470" b="38097"/>
            <a:stretch/>
          </p:blipFill>
          <p:spPr bwMode="auto">
            <a:xfrm rot="5400000">
              <a:off x="1706921" y="2783821"/>
              <a:ext cx="1071794" cy="272874"/>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6" descr="Image result for banana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05933" y="3074640"/>
            <a:ext cx="1017942" cy="101794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390374" y="4895279"/>
            <a:ext cx="1249061" cy="645180"/>
            <a:chOff x="5001597" y="2799644"/>
            <a:chExt cx="2498122" cy="1373047"/>
          </a:xfrm>
        </p:grpSpPr>
        <p:pic>
          <p:nvPicPr>
            <p:cNvPr id="12" name="Picture 2" descr="Image result for half banana"/>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5065" b="28476"/>
            <a:stretch/>
          </p:blipFill>
          <p:spPr bwMode="auto">
            <a:xfrm rot="1615433" flipV="1">
              <a:off x="5001597" y="2799644"/>
              <a:ext cx="2381250" cy="11063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hand white backgroun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7046" y="2816567"/>
              <a:ext cx="1572673" cy="13561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486135" y="4075649"/>
            <a:ext cx="1057538" cy="789944"/>
            <a:chOff x="4262775" y="5030993"/>
            <a:chExt cx="1057538" cy="789944"/>
          </a:xfrm>
        </p:grpSpPr>
        <p:pic>
          <p:nvPicPr>
            <p:cNvPr id="15" name="Picture 2" descr="http://www.brainkandie.com/images/banana.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4262775" y="5030993"/>
              <a:ext cx="1057538" cy="63452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cdn.xl.thumbs.canstockphoto.com/canstock14746167.jpg"/>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26470" b="38097"/>
            <a:stretch/>
          </p:blipFill>
          <p:spPr bwMode="auto">
            <a:xfrm rot="5400000">
              <a:off x="4757761" y="5371276"/>
              <a:ext cx="716823" cy="182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1231314" y="5700937"/>
            <a:ext cx="1567180" cy="749956"/>
            <a:chOff x="4884420" y="2092654"/>
            <a:chExt cx="3840480" cy="2250358"/>
          </a:xfrm>
        </p:grpSpPr>
        <p:pic>
          <p:nvPicPr>
            <p:cNvPr id="18" name="Picture 4" descr="http://sape.inf.usi.ch/sites/default/files/ggplot2-geom_blank-example.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2106"/>
            <a:stretch/>
          </p:blipFill>
          <p:spPr bwMode="auto">
            <a:xfrm>
              <a:off x="4884420" y="2092654"/>
              <a:ext cx="3840480" cy="22503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alf banana"/>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5065" b="28476"/>
            <a:stretch/>
          </p:blipFill>
          <p:spPr bwMode="auto">
            <a:xfrm rot="1615433" flipV="1">
              <a:off x="5469884" y="2498909"/>
              <a:ext cx="2787633" cy="121712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1" name="Straight Connector 20"/>
          <p:cNvCxnSpPr/>
          <p:nvPr/>
        </p:nvCxnSpPr>
        <p:spPr>
          <a:xfrm>
            <a:off x="228600" y="5684096"/>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8600" y="4060010"/>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28600" y="3200194"/>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28600" y="2108368"/>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36562" y="1396803"/>
            <a:ext cx="301686" cy="369332"/>
          </a:xfrm>
          <a:prstGeom prst="rect">
            <a:avLst/>
          </a:prstGeom>
          <a:noFill/>
        </p:spPr>
        <p:txBody>
          <a:bodyPr wrap="none" rtlCol="0">
            <a:spAutoFit/>
          </a:bodyPr>
          <a:lstStyle/>
          <a:p>
            <a:r>
              <a:rPr lang="en-US" dirty="0"/>
              <a:t>1</a:t>
            </a:r>
          </a:p>
        </p:txBody>
      </p:sp>
      <p:sp>
        <p:nvSpPr>
          <p:cNvPr id="27" name="TextBox 26"/>
          <p:cNvSpPr txBox="1"/>
          <p:nvPr/>
        </p:nvSpPr>
        <p:spPr>
          <a:xfrm>
            <a:off x="236562" y="2448984"/>
            <a:ext cx="301686" cy="369332"/>
          </a:xfrm>
          <a:prstGeom prst="rect">
            <a:avLst/>
          </a:prstGeom>
          <a:noFill/>
        </p:spPr>
        <p:txBody>
          <a:bodyPr wrap="none" rtlCol="0">
            <a:spAutoFit/>
          </a:bodyPr>
          <a:lstStyle/>
          <a:p>
            <a:r>
              <a:rPr lang="en-US" dirty="0"/>
              <a:t>2</a:t>
            </a:r>
          </a:p>
        </p:txBody>
      </p:sp>
      <p:sp>
        <p:nvSpPr>
          <p:cNvPr id="28" name="TextBox 27"/>
          <p:cNvSpPr txBox="1"/>
          <p:nvPr/>
        </p:nvSpPr>
        <p:spPr>
          <a:xfrm>
            <a:off x="236562" y="4285955"/>
            <a:ext cx="301686" cy="369332"/>
          </a:xfrm>
          <a:prstGeom prst="rect">
            <a:avLst/>
          </a:prstGeom>
          <a:noFill/>
        </p:spPr>
        <p:txBody>
          <a:bodyPr wrap="none" rtlCol="0">
            <a:spAutoFit/>
          </a:bodyPr>
          <a:lstStyle/>
          <a:p>
            <a:r>
              <a:rPr lang="en-US" dirty="0"/>
              <a:t>4</a:t>
            </a:r>
          </a:p>
        </p:txBody>
      </p:sp>
      <p:sp>
        <p:nvSpPr>
          <p:cNvPr id="29" name="TextBox 28"/>
          <p:cNvSpPr txBox="1"/>
          <p:nvPr/>
        </p:nvSpPr>
        <p:spPr>
          <a:xfrm>
            <a:off x="236562" y="3398945"/>
            <a:ext cx="301686" cy="369332"/>
          </a:xfrm>
          <a:prstGeom prst="rect">
            <a:avLst/>
          </a:prstGeom>
          <a:noFill/>
        </p:spPr>
        <p:txBody>
          <a:bodyPr wrap="none" rtlCol="0">
            <a:spAutoFit/>
          </a:bodyPr>
          <a:lstStyle/>
          <a:p>
            <a:r>
              <a:rPr lang="en-US" dirty="0"/>
              <a:t>3</a:t>
            </a:r>
          </a:p>
        </p:txBody>
      </p:sp>
      <p:sp>
        <p:nvSpPr>
          <p:cNvPr id="30" name="TextBox 29"/>
          <p:cNvSpPr txBox="1"/>
          <p:nvPr/>
        </p:nvSpPr>
        <p:spPr>
          <a:xfrm>
            <a:off x="236562" y="5033203"/>
            <a:ext cx="301686" cy="369332"/>
          </a:xfrm>
          <a:prstGeom prst="rect">
            <a:avLst/>
          </a:prstGeom>
          <a:noFill/>
        </p:spPr>
        <p:txBody>
          <a:bodyPr wrap="none" rtlCol="0">
            <a:spAutoFit/>
          </a:bodyPr>
          <a:lstStyle/>
          <a:p>
            <a:r>
              <a:rPr lang="en-US" dirty="0"/>
              <a:t>5</a:t>
            </a:r>
          </a:p>
        </p:txBody>
      </p:sp>
      <p:sp>
        <p:nvSpPr>
          <p:cNvPr id="31" name="TextBox 30"/>
          <p:cNvSpPr txBox="1"/>
          <p:nvPr/>
        </p:nvSpPr>
        <p:spPr>
          <a:xfrm>
            <a:off x="236562" y="5891249"/>
            <a:ext cx="301686" cy="369332"/>
          </a:xfrm>
          <a:prstGeom prst="rect">
            <a:avLst/>
          </a:prstGeom>
          <a:noFill/>
        </p:spPr>
        <p:txBody>
          <a:bodyPr wrap="none" rtlCol="0">
            <a:spAutoFit/>
          </a:bodyPr>
          <a:lstStyle/>
          <a:p>
            <a:r>
              <a:rPr lang="en-US" dirty="0"/>
              <a:t>6</a:t>
            </a:r>
          </a:p>
        </p:txBody>
      </p:sp>
      <p:sp>
        <p:nvSpPr>
          <p:cNvPr id="32" name="TextBox 31"/>
          <p:cNvSpPr txBox="1"/>
          <p:nvPr/>
        </p:nvSpPr>
        <p:spPr>
          <a:xfrm>
            <a:off x="3516581" y="1396803"/>
            <a:ext cx="3729547" cy="369332"/>
          </a:xfrm>
          <a:prstGeom prst="rect">
            <a:avLst/>
          </a:prstGeom>
          <a:noFill/>
        </p:spPr>
        <p:txBody>
          <a:bodyPr wrap="none" rtlCol="0">
            <a:spAutoFit/>
          </a:bodyPr>
          <a:lstStyle/>
          <a:p>
            <a:pPr marL="109538" indent="-109538">
              <a:buFont typeface="Arial" panose="020B0604020202020204" pitchFamily="34" charset="0"/>
              <a:buChar char="•"/>
            </a:pPr>
            <a:r>
              <a:rPr lang="en-US" dirty="0"/>
              <a:t> Use </a:t>
            </a:r>
            <a:r>
              <a:rPr lang="en-US" dirty="0" err="1">
                <a:solidFill>
                  <a:schemeClr val="accent1"/>
                </a:solidFill>
                <a:latin typeface="Consolas" panose="020B0609020204030204" pitchFamily="49" charset="0"/>
                <a:cs typeface="Consolas" panose="020B0609020204030204" pitchFamily="49" charset="0"/>
              </a:rPr>
              <a:t>setwd</a:t>
            </a:r>
            <a:r>
              <a:rPr lang="en-US" dirty="0">
                <a:solidFill>
                  <a:schemeClr val="accent1"/>
                </a:solidFill>
                <a:latin typeface="Consolas" panose="020B0609020204030204" pitchFamily="49" charset="0"/>
                <a:cs typeface="Consolas" panose="020B0609020204030204" pitchFamily="49" charset="0"/>
              </a:rPr>
              <a:t>()</a:t>
            </a:r>
            <a:r>
              <a:rPr lang="en-US" dirty="0">
                <a:solidFill>
                  <a:schemeClr val="accent1"/>
                </a:solidFill>
                <a:cs typeface="Consolas" panose="020B0609020204030204" pitchFamily="49" charset="0"/>
              </a:rPr>
              <a:t> </a:t>
            </a:r>
            <a:r>
              <a:rPr lang="en-US" dirty="0"/>
              <a:t>to point to your files.</a:t>
            </a:r>
          </a:p>
        </p:txBody>
      </p:sp>
      <p:sp>
        <p:nvSpPr>
          <p:cNvPr id="33" name="TextBox 32"/>
          <p:cNvSpPr txBox="1"/>
          <p:nvPr/>
        </p:nvSpPr>
        <p:spPr>
          <a:xfrm>
            <a:off x="3516581" y="2310485"/>
            <a:ext cx="5606956" cy="646331"/>
          </a:xfrm>
          <a:prstGeom prst="rect">
            <a:avLst/>
          </a:prstGeom>
          <a:noFill/>
        </p:spPr>
        <p:txBody>
          <a:bodyPr wrap="square" rtlCol="0">
            <a:spAutoFit/>
          </a:bodyPr>
          <a:lstStyle/>
          <a:p>
            <a:pPr marL="109538" indent="-109538">
              <a:buFont typeface="Arial" panose="020B0604020202020204" pitchFamily="34" charset="0"/>
              <a:buChar char="•"/>
            </a:pPr>
            <a:r>
              <a:rPr lang="en-US" dirty="0"/>
              <a:t> Load some customized libraries with </a:t>
            </a:r>
            <a:r>
              <a:rPr lang="en-US" dirty="0">
                <a:solidFill>
                  <a:schemeClr val="accent1"/>
                </a:solidFill>
                <a:latin typeface="Consolas" panose="020B0609020204030204" pitchFamily="49" charset="0"/>
                <a:cs typeface="Consolas" panose="020B0609020204030204" pitchFamily="49" charset="0"/>
              </a:rPr>
              <a:t>library()</a:t>
            </a:r>
            <a:r>
              <a:rPr lang="en-US" dirty="0">
                <a:solidFill>
                  <a:schemeClr val="accent1"/>
                </a:solidFill>
                <a:cs typeface="Consolas" panose="020B0609020204030204" pitchFamily="49" charset="0"/>
              </a:rPr>
              <a:t> </a:t>
            </a:r>
            <a:r>
              <a:rPr lang="en-US" dirty="0"/>
              <a:t>for your specific analysis and methodology.</a:t>
            </a:r>
          </a:p>
        </p:txBody>
      </p:sp>
      <p:sp>
        <p:nvSpPr>
          <p:cNvPr id="34" name="TextBox 33"/>
          <p:cNvSpPr txBox="1"/>
          <p:nvPr/>
        </p:nvSpPr>
        <p:spPr>
          <a:xfrm>
            <a:off x="3516581" y="3260446"/>
            <a:ext cx="5606956" cy="646331"/>
          </a:xfrm>
          <a:prstGeom prst="rect">
            <a:avLst/>
          </a:prstGeom>
          <a:noFill/>
        </p:spPr>
        <p:txBody>
          <a:bodyPr wrap="square" rtlCol="0">
            <a:spAutoFit/>
          </a:bodyPr>
          <a:lstStyle/>
          <a:p>
            <a:pPr marL="109538" indent="-109538">
              <a:buFont typeface="Arial" panose="020B0604020202020204" pitchFamily="34" charset="0"/>
              <a:buChar char="•"/>
            </a:pPr>
            <a:r>
              <a:rPr lang="en-US" dirty="0"/>
              <a:t> Read in the file so the object is “in-memory” with </a:t>
            </a:r>
            <a:r>
              <a:rPr lang="en-US" dirty="0">
                <a:solidFill>
                  <a:schemeClr val="accent1"/>
                </a:solidFill>
                <a:latin typeface="Consolas" panose="020B0609020204030204" pitchFamily="49" charset="0"/>
                <a:cs typeface="Consolas" panose="020B0609020204030204" pitchFamily="49" charset="0"/>
              </a:rPr>
              <a:t>read.csv()</a:t>
            </a:r>
            <a:r>
              <a:rPr lang="en-US" dirty="0">
                <a:solidFill>
                  <a:schemeClr val="accent1"/>
                </a:solidFill>
                <a:cs typeface="Consolas" panose="020B0609020204030204" pitchFamily="49" charset="0"/>
              </a:rPr>
              <a:t> </a:t>
            </a:r>
            <a:r>
              <a:rPr lang="en-US" dirty="0"/>
              <a:t>or similar.</a:t>
            </a:r>
          </a:p>
        </p:txBody>
      </p:sp>
      <p:sp>
        <p:nvSpPr>
          <p:cNvPr id="35" name="TextBox 34"/>
          <p:cNvSpPr txBox="1"/>
          <p:nvPr/>
        </p:nvSpPr>
        <p:spPr>
          <a:xfrm>
            <a:off x="3516581" y="4147456"/>
            <a:ext cx="5606956" cy="646331"/>
          </a:xfrm>
          <a:prstGeom prst="rect">
            <a:avLst/>
          </a:prstGeom>
          <a:noFill/>
        </p:spPr>
        <p:txBody>
          <a:bodyPr wrap="square" rtlCol="0">
            <a:spAutoFit/>
          </a:bodyPr>
          <a:lstStyle/>
          <a:p>
            <a:pPr marL="109538" indent="-109538">
              <a:buFont typeface="Arial" panose="020B0604020202020204" pitchFamily="34" charset="0"/>
              <a:buChar char="•"/>
            </a:pPr>
            <a:r>
              <a:rPr lang="en-US" dirty="0"/>
              <a:t> Apply a function from a library to adjust or create new objects in memory.   The pseudo code for this is:</a:t>
            </a:r>
          </a:p>
        </p:txBody>
      </p:sp>
      <p:grpSp>
        <p:nvGrpSpPr>
          <p:cNvPr id="38" name="Group 37"/>
          <p:cNvGrpSpPr/>
          <p:nvPr/>
        </p:nvGrpSpPr>
        <p:grpSpPr>
          <a:xfrm>
            <a:off x="3398293" y="4876675"/>
            <a:ext cx="5227092" cy="682388"/>
            <a:chOff x="3398293" y="4844955"/>
            <a:chExt cx="5227092" cy="682388"/>
          </a:xfrm>
        </p:grpSpPr>
        <p:sp>
          <p:nvSpPr>
            <p:cNvPr id="36" name="Rectangle 35"/>
            <p:cNvSpPr/>
            <p:nvPr/>
          </p:nvSpPr>
          <p:spPr>
            <a:xfrm>
              <a:off x="3398293" y="4844955"/>
              <a:ext cx="5227092" cy="6823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3703354" y="5001483"/>
              <a:ext cx="4616970" cy="369332"/>
            </a:xfrm>
            <a:prstGeom prst="rect">
              <a:avLst/>
            </a:prstGeom>
            <a:noFill/>
          </p:spPr>
          <p:txBody>
            <a:bodyPr wrap="none" rtlCol="0">
              <a:spAutoFit/>
            </a:bodyPr>
            <a:lstStyle/>
            <a:p>
              <a:r>
                <a:rPr lang="en-US" dirty="0">
                  <a:solidFill>
                    <a:schemeClr val="accent1"/>
                  </a:solidFill>
                  <a:latin typeface="Consolas" panose="020B0609020204030204" pitchFamily="49" charset="0"/>
                  <a:cs typeface="Consolas" panose="020B0609020204030204" pitchFamily="49" charset="0"/>
                </a:rPr>
                <a:t>object&lt;-function(applied to object)</a:t>
              </a:r>
            </a:p>
          </p:txBody>
        </p:sp>
      </p:grpSp>
      <p:sp>
        <p:nvSpPr>
          <p:cNvPr id="39" name="TextBox 38"/>
          <p:cNvSpPr txBox="1"/>
          <p:nvPr/>
        </p:nvSpPr>
        <p:spPr>
          <a:xfrm>
            <a:off x="3516581" y="5891249"/>
            <a:ext cx="5606956" cy="369332"/>
          </a:xfrm>
          <a:prstGeom prst="rect">
            <a:avLst/>
          </a:prstGeom>
          <a:noFill/>
        </p:spPr>
        <p:txBody>
          <a:bodyPr wrap="square" rtlCol="0">
            <a:spAutoFit/>
          </a:bodyPr>
          <a:lstStyle/>
          <a:p>
            <a:pPr marL="109538" indent="-109538">
              <a:buFont typeface="Arial" panose="020B0604020202020204" pitchFamily="34" charset="0"/>
              <a:buChar char="•"/>
            </a:pPr>
            <a:r>
              <a:rPr lang="en-US" dirty="0"/>
              <a:t> Consume the results by saving, plotting etc.</a:t>
            </a:r>
          </a:p>
        </p:txBody>
      </p:sp>
    </p:spTree>
    <p:extLst>
      <p:ext uri="{BB962C8B-B14F-4D97-AF65-F5344CB8AC3E}">
        <p14:creationId xmlns:p14="http://schemas.microsoft.com/office/powerpoint/2010/main" val="22786474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66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3" name="TextBox 2"/>
          <p:cNvSpPr txBox="1"/>
          <p:nvPr/>
        </p:nvSpPr>
        <p:spPr>
          <a:xfrm>
            <a:off x="334108" y="1178170"/>
            <a:ext cx="8370277"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You should have each received a URL address.</a:t>
            </a:r>
          </a:p>
          <a:p>
            <a:pPr marL="285750" indent="-285750">
              <a:buFont typeface="Arial" panose="020B0604020202020204" pitchFamily="34" charset="0"/>
              <a:buChar char="•"/>
            </a:pPr>
            <a:r>
              <a:rPr lang="en-US" dirty="0" smtClean="0"/>
              <a:t>This is your personal server for the course.  At that URL you will have a new R Studio install.</a:t>
            </a:r>
          </a:p>
          <a:p>
            <a:pPr marL="285750" indent="-285750">
              <a:buFont typeface="Arial" panose="020B0604020202020204" pitchFamily="34" charset="0"/>
              <a:buChar char="•"/>
            </a:pPr>
            <a:r>
              <a:rPr lang="en-US" dirty="0" smtClean="0"/>
              <a:t>This is done to avoid local differences among our computers although you can install R on your laptop.</a:t>
            </a:r>
            <a:endParaRPr lang="en-US" dirty="0"/>
          </a:p>
        </p:txBody>
      </p:sp>
      <p:pic>
        <p:nvPicPr>
          <p:cNvPr id="1026" name="Picture 2" descr="Image result for headach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477" y="2419106"/>
            <a:ext cx="3253154" cy="32531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85800" y="3024553"/>
            <a:ext cx="4308231" cy="844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Please sign up at github.com so we can push code and lessons to your server.</a:t>
            </a:r>
            <a:endParaRPr lang="en-US" dirty="0"/>
          </a:p>
        </p:txBody>
      </p:sp>
    </p:spTree>
    <p:extLst>
      <p:ext uri="{BB962C8B-B14F-4D97-AF65-F5344CB8AC3E}">
        <p14:creationId xmlns:p14="http://schemas.microsoft.com/office/powerpoint/2010/main" val="897149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smtClean="0"/>
              <a:t>Let’s Practice!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555277" y="1105201"/>
            <a:ext cx="3749488" cy="1077218"/>
          </a:xfrm>
          <a:prstGeom prst="rect">
            <a:avLst/>
          </a:prstGeom>
          <a:noFill/>
        </p:spPr>
        <p:txBody>
          <a:bodyPr wrap="none" rtlCol="0">
            <a:spAutoFit/>
          </a:bodyPr>
          <a:lstStyle/>
          <a:p>
            <a:r>
              <a:rPr lang="en-US" sz="3200" dirty="0" smtClean="0"/>
              <a:t>Open:</a:t>
            </a:r>
            <a:endParaRPr lang="en-US" sz="3200" dirty="0"/>
          </a:p>
          <a:p>
            <a:r>
              <a:rPr lang="en-US" sz="3200" dirty="0" err="1"/>
              <a:t>A_Basic_Test_Drive.R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first script, get familiar with the basic R operations by </a:t>
            </a:r>
            <a:r>
              <a:rPr lang="en-US" dirty="0" smtClean="0"/>
              <a:t>execution.</a:t>
            </a:r>
            <a:endParaRPr lang="en-US" dirty="0"/>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1671" y="2286001"/>
            <a:ext cx="2975045" cy="3139321"/>
          </a:xfrm>
          <a:prstGeom prst="rect">
            <a:avLst/>
          </a:prstGeom>
          <a:noFill/>
        </p:spPr>
        <p:txBody>
          <a:bodyPr wrap="none" rtlCol="0">
            <a:spAutoFit/>
          </a:bodyPr>
          <a:lstStyle/>
          <a:p>
            <a:pPr marL="285750" indent="-285750">
              <a:buFont typeface="Arial" panose="020B0604020202020204" pitchFamily="34" charset="0"/>
              <a:buChar char="•"/>
            </a:pPr>
            <a:r>
              <a:rPr lang="en-US" dirty="0" smtClean="0"/>
              <a:t>Simple Operators </a:t>
            </a:r>
            <a:r>
              <a:rPr lang="en-US" dirty="0" err="1" smtClean="0"/>
              <a:t>ie</a:t>
            </a:r>
            <a:r>
              <a:rPr lang="en-US" dirty="0" smtClean="0"/>
              <a:t> “+”</a:t>
            </a:r>
          </a:p>
          <a:p>
            <a:pPr marL="285750" indent="-285750">
              <a:buFont typeface="Arial" panose="020B0604020202020204" pitchFamily="34" charset="0"/>
              <a:buChar char="•"/>
            </a:pPr>
            <a:r>
              <a:rPr lang="en-US" dirty="0" smtClean="0"/>
              <a:t>Define Variables using “&lt;-”</a:t>
            </a:r>
          </a:p>
          <a:p>
            <a:pPr marL="285750" indent="-285750">
              <a:buFont typeface="Arial" panose="020B0604020202020204" pitchFamily="34" charset="0"/>
              <a:buChar char="•"/>
            </a:pPr>
            <a:r>
              <a:rPr lang="en-US" dirty="0" smtClean="0"/>
              <a:t>Review objects and types</a:t>
            </a:r>
          </a:p>
          <a:p>
            <a:pPr marL="285750" indent="-285750">
              <a:buFont typeface="Arial" panose="020B0604020202020204" pitchFamily="34" charset="0"/>
              <a:buChar char="•"/>
            </a:pPr>
            <a:r>
              <a:rPr lang="en-US" dirty="0" smtClean="0"/>
              <a:t>Use paste()</a:t>
            </a:r>
          </a:p>
          <a:p>
            <a:pPr marL="285750" indent="-285750">
              <a:buFont typeface="Arial" panose="020B0604020202020204" pitchFamily="34" charset="0"/>
              <a:buChar char="•"/>
            </a:pPr>
            <a:r>
              <a:rPr lang="en-US" dirty="0" smtClean="0"/>
              <a:t>Find help with “?”</a:t>
            </a:r>
          </a:p>
          <a:p>
            <a:pPr marL="285750" indent="-285750">
              <a:buFont typeface="Arial" panose="020B0604020202020204" pitchFamily="34" charset="0"/>
              <a:buChar char="•"/>
            </a:pPr>
            <a:r>
              <a:rPr lang="en-US" dirty="0" smtClean="0"/>
              <a:t>Create a </a:t>
            </a:r>
            <a:r>
              <a:rPr lang="en-US" dirty="0" err="1" smtClean="0"/>
              <a:t>data.frame</a:t>
            </a:r>
            <a:r>
              <a:rPr lang="en-US" dirty="0" smtClean="0"/>
              <a:t>()</a:t>
            </a:r>
          </a:p>
          <a:p>
            <a:pPr marL="742950" lvl="1" indent="-285750">
              <a:buFont typeface="Arial" panose="020B0604020202020204" pitchFamily="34" charset="0"/>
              <a:buChar char="•"/>
            </a:pPr>
            <a:r>
              <a:rPr lang="en-US" dirty="0" smtClean="0"/>
              <a:t>Add a column</a:t>
            </a:r>
          </a:p>
          <a:p>
            <a:pPr marL="742950" lvl="1" indent="-285750">
              <a:buFont typeface="Arial" panose="020B0604020202020204" pitchFamily="34" charset="0"/>
              <a:buChar char="•"/>
            </a:pPr>
            <a:r>
              <a:rPr lang="en-US" dirty="0" smtClean="0"/>
              <a:t>Navigate the DF</a:t>
            </a:r>
          </a:p>
          <a:p>
            <a:pPr marL="742950" lvl="1" indent="-285750">
              <a:buFont typeface="Arial" panose="020B0604020202020204" pitchFamily="34" charset="0"/>
              <a:buChar char="•"/>
            </a:pPr>
            <a:r>
              <a:rPr lang="en-US" dirty="0"/>
              <a:t>w</a:t>
            </a:r>
            <a:r>
              <a:rPr lang="en-US" dirty="0" smtClean="0"/>
              <a:t>rite.csv()</a:t>
            </a:r>
          </a:p>
          <a:p>
            <a:pPr marL="742950" lvl="1" indent="-285750">
              <a:buFont typeface="Arial" panose="020B0604020202020204" pitchFamily="34" charset="0"/>
              <a:buChar char="•"/>
            </a:pPr>
            <a:r>
              <a:rPr lang="en-US" dirty="0"/>
              <a:t>r</a:t>
            </a:r>
            <a:r>
              <a:rPr lang="en-US" dirty="0" smtClean="0"/>
              <a:t>ead.csv()</a:t>
            </a:r>
          </a:p>
          <a:p>
            <a:pPr marL="285750" indent="-285750">
              <a:buFont typeface="Arial" panose="020B0604020202020204" pitchFamily="34" charset="0"/>
              <a:buChar char="•"/>
            </a:pPr>
            <a:endParaRPr lang="en-US" dirty="0"/>
          </a:p>
        </p:txBody>
      </p:sp>
      <p:sp>
        <p:nvSpPr>
          <p:cNvPr id="10" name="TextBox 9"/>
          <p:cNvSpPr txBox="1"/>
          <p:nvPr/>
        </p:nvSpPr>
        <p:spPr>
          <a:xfrm>
            <a:off x="4455459" y="2286001"/>
            <a:ext cx="2750433" cy="2585323"/>
          </a:xfrm>
          <a:prstGeom prst="rect">
            <a:avLst/>
          </a:prstGeom>
          <a:noFill/>
        </p:spPr>
        <p:txBody>
          <a:bodyPr wrap="none" rtlCol="0">
            <a:spAutoFit/>
          </a:bodyPr>
          <a:lstStyle/>
          <a:p>
            <a:pPr marL="285750" indent="-285750">
              <a:buFont typeface="Arial" panose="020B0604020202020204" pitchFamily="34" charset="0"/>
              <a:buChar char="•"/>
            </a:pPr>
            <a:r>
              <a:rPr lang="en-US" dirty="0"/>
              <a:t>s</a:t>
            </a:r>
            <a:r>
              <a:rPr lang="en-US" dirty="0" smtClean="0"/>
              <a:t>catterplot()</a:t>
            </a:r>
          </a:p>
          <a:p>
            <a:pPr marL="285750" indent="-285750">
              <a:buFont typeface="Arial" panose="020B0604020202020204" pitchFamily="34" charset="0"/>
              <a:buChar char="•"/>
            </a:pPr>
            <a:r>
              <a:rPr lang="en-US" dirty="0"/>
              <a:t>t</a:t>
            </a:r>
            <a:r>
              <a:rPr lang="en-US" dirty="0" smtClean="0"/>
              <a:t>ables()</a:t>
            </a:r>
          </a:p>
          <a:p>
            <a:pPr marL="285750" indent="-285750">
              <a:buFont typeface="Arial" panose="020B0604020202020204" pitchFamily="34" charset="0"/>
              <a:buChar char="•"/>
            </a:pPr>
            <a:r>
              <a:rPr lang="en-US" dirty="0" err="1"/>
              <a:t>b</a:t>
            </a:r>
            <a:r>
              <a:rPr lang="en-US" dirty="0" err="1" smtClean="0"/>
              <a:t>arplot</a:t>
            </a:r>
            <a:r>
              <a:rPr lang="en-US" dirty="0" smtClean="0"/>
              <a:t>()</a:t>
            </a:r>
          </a:p>
          <a:p>
            <a:pPr marL="285750" indent="-285750">
              <a:buFont typeface="Arial" panose="020B0604020202020204" pitchFamily="34" charset="0"/>
              <a:buChar char="•"/>
            </a:pPr>
            <a:r>
              <a:rPr lang="en-US" dirty="0" smtClean="0"/>
              <a:t>Saving a visual as a .jpeg</a:t>
            </a:r>
          </a:p>
          <a:p>
            <a:pPr marL="285750" indent="-285750">
              <a:buFont typeface="Arial" panose="020B0604020202020204" pitchFamily="34" charset="0"/>
              <a:buChar char="•"/>
            </a:pPr>
            <a:r>
              <a:rPr lang="en-US" dirty="0" smtClean="0"/>
              <a:t>“IF” Conditional loops</a:t>
            </a:r>
          </a:p>
          <a:p>
            <a:pPr marL="285750" indent="-285750">
              <a:buFont typeface="Arial" panose="020B0604020202020204" pitchFamily="34" charset="0"/>
              <a:buChar char="•"/>
            </a:pPr>
            <a:r>
              <a:rPr lang="en-US" dirty="0" smtClean="0"/>
              <a:t>“FOR” loops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46039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dirty="0"/>
              <a:t>Visuals in Base R - Distribution Plots</a:t>
            </a:r>
          </a:p>
        </p:txBody>
      </p:sp>
      <p:sp>
        <p:nvSpPr>
          <p:cNvPr id="11267" name="Content Placeholder 2"/>
          <p:cNvSpPr>
            <a:spLocks noGrp="1"/>
          </p:cNvSpPr>
          <p:nvPr>
            <p:ph sz="quarter" idx="1"/>
          </p:nvPr>
        </p:nvSpPr>
        <p:spPr>
          <a:xfrm>
            <a:off x="914400" y="1828800"/>
            <a:ext cx="7772400" cy="4572000"/>
          </a:xfrm>
        </p:spPr>
        <p:txBody>
          <a:bodyPr/>
          <a:lstStyle/>
          <a:p>
            <a:pPr eaLnBrk="1" hangingPunct="1">
              <a:defRPr/>
            </a:pPr>
            <a:r>
              <a:rPr lang="en-US" dirty="0">
                <a:latin typeface="+mj-lt"/>
              </a:rPr>
              <a:t>Display “how many” of each value occur in a data set</a:t>
            </a:r>
          </a:p>
          <a:p>
            <a:pPr eaLnBrk="1" hangingPunct="1">
              <a:buFont typeface="Arial" pitchFamily="34" charset="0"/>
              <a:buNone/>
              <a:defRPr/>
            </a:pPr>
            <a:endParaRPr lang="en-US" dirty="0">
              <a:latin typeface="+mj-lt"/>
            </a:endParaRPr>
          </a:p>
          <a:p>
            <a:pPr eaLnBrk="1" hangingPunct="1">
              <a:defRPr/>
            </a:pPr>
            <a:r>
              <a:rPr lang="en-US" dirty="0">
                <a:latin typeface="+mj-lt"/>
              </a:rPr>
              <a:t>Or, for continuous data or data with many possible values, “how many” values are grouped into “bins”</a:t>
            </a:r>
          </a:p>
        </p:txBody>
      </p:sp>
    </p:spTree>
    <p:extLst>
      <p:ext uri="{BB962C8B-B14F-4D97-AF65-F5344CB8AC3E}">
        <p14:creationId xmlns:p14="http://schemas.microsoft.com/office/powerpoint/2010/main" val="26901502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24455" y="1178169"/>
            <a:ext cx="3429000"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xmlns="" id="{F651C717-861E-4864-ABD9-6E200098C969}"/>
              </a:ext>
            </a:extLst>
          </p:cNvPr>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a:extLst>
              <a:ext uri="{FF2B5EF4-FFF2-40B4-BE49-F238E27FC236}">
                <a16:creationId xmlns:a16="http://schemas.microsoft.com/office/drawing/2014/main" xmlns="" id="{32615C26-719C-4D52-9C92-CA21868A137D}"/>
              </a:ext>
            </a:extLst>
          </p:cNvPr>
          <p:cNvSpPr>
            <a:spLocks noGrp="1"/>
          </p:cNvSpPr>
          <p:nvPr>
            <p:ph type="title"/>
          </p:nvPr>
        </p:nvSpPr>
        <p:spPr/>
        <p:txBody>
          <a:bodyPr/>
          <a:lstStyle/>
          <a:p>
            <a:r>
              <a:rPr lang="en-US" dirty="0"/>
              <a:t>Visuals in Base R - Histogram</a:t>
            </a:r>
          </a:p>
        </p:txBody>
      </p:sp>
      <p:sp>
        <p:nvSpPr>
          <p:cNvPr id="4" name="Slide Number Placeholder 3">
            <a:extLst>
              <a:ext uri="{FF2B5EF4-FFF2-40B4-BE49-F238E27FC236}">
                <a16:creationId xmlns:a16="http://schemas.microsoft.com/office/drawing/2014/main" xmlns="" id="{33796F09-BA6D-4719-A41A-F4ACFFFC5961}"/>
              </a:ext>
            </a:extLst>
          </p:cNvPr>
          <p:cNvSpPr>
            <a:spLocks noGrp="1"/>
          </p:cNvSpPr>
          <p:nvPr>
            <p:ph type="sldNum" sz="quarter" idx="12"/>
          </p:nvPr>
        </p:nvSpPr>
        <p:spPr/>
        <p:txBody>
          <a:bodyPr/>
          <a:lstStyle/>
          <a:p>
            <a:fld id="{37290FF7-652B-4475-AEAB-8B1A5D23AE09}" type="slidenum">
              <a:rPr lang="en-US" smtClean="0"/>
              <a:t>69</a:t>
            </a:fld>
            <a:endParaRPr lang="en-US"/>
          </a:p>
        </p:txBody>
      </p:sp>
      <p:sp>
        <p:nvSpPr>
          <p:cNvPr id="5" name="Footer Placeholder 4">
            <a:extLst>
              <a:ext uri="{FF2B5EF4-FFF2-40B4-BE49-F238E27FC236}">
                <a16:creationId xmlns:a16="http://schemas.microsoft.com/office/drawing/2014/main" xmlns="" id="{7B95527F-CFC5-4A8B-8A4E-A63660DBAC4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1F8A3EC8-623F-4F6C-9040-BB7C2C0838A7}"/>
              </a:ext>
            </a:extLst>
          </p:cNvPr>
          <p:cNvSpPr txBox="1"/>
          <p:nvPr/>
        </p:nvSpPr>
        <p:spPr>
          <a:xfrm>
            <a:off x="5342850" y="1641929"/>
            <a:ext cx="3392211" cy="461665"/>
          </a:xfrm>
          <a:prstGeom prst="rect">
            <a:avLst/>
          </a:prstGeom>
          <a:noFill/>
        </p:spPr>
        <p:txBody>
          <a:bodyPr wrap="none" rtlCol="0">
            <a:spAutoFit/>
          </a:bodyPr>
          <a:lstStyle/>
          <a:p>
            <a:r>
              <a:rPr lang="en-US" sz="1200" dirty="0"/>
              <a:t>Histogram shows the distribution of a variable</a:t>
            </a:r>
          </a:p>
          <a:p>
            <a:pPr marL="117475" indent="-117475">
              <a:buFont typeface="Arial" panose="020B0604020202020204" pitchFamily="34" charset="0"/>
              <a:buChar char="•"/>
            </a:pPr>
            <a:r>
              <a:rPr lang="en-US" sz="1200" dirty="0"/>
              <a:t>Be aware “breaks” (# of bins) will affect the visual</a:t>
            </a:r>
            <a:endParaRPr lang="en-US" dirty="0"/>
          </a:p>
        </p:txBody>
      </p:sp>
      <p:sp>
        <p:nvSpPr>
          <p:cNvPr id="8" name="Rectangle 7">
            <a:extLst>
              <a:ext uri="{FF2B5EF4-FFF2-40B4-BE49-F238E27FC236}">
                <a16:creationId xmlns:a16="http://schemas.microsoft.com/office/drawing/2014/main" xmlns="" id="{8C7A4E88-7CBB-4F3C-AF9B-72FA2CE5CB37}"/>
              </a:ext>
            </a:extLst>
          </p:cNvPr>
          <p:cNvSpPr/>
          <p:nvPr/>
        </p:nvSpPr>
        <p:spPr>
          <a:xfrm>
            <a:off x="5643590" y="1299036"/>
            <a:ext cx="2790731" cy="338554"/>
          </a:xfrm>
          <a:prstGeom prst="rect">
            <a:avLst/>
          </a:prstGeom>
        </p:spPr>
        <p:txBody>
          <a:bodyPr wrap="square">
            <a:spAutoFit/>
          </a:bodyPr>
          <a:lstStyle/>
          <a:p>
            <a:r>
              <a:rPr lang="en-US" altLang="en-US" sz="1600" dirty="0" err="1">
                <a:solidFill>
                  <a:srgbClr val="0000FF"/>
                </a:solidFill>
                <a:latin typeface="Lucida Console" panose="020B0609040504020204" pitchFamily="49" charset="0"/>
              </a:rPr>
              <a:t>hist</a:t>
            </a:r>
            <a:r>
              <a:rPr lang="en-US" altLang="en-US" sz="1600" dirty="0">
                <a:solidFill>
                  <a:srgbClr val="0000FF"/>
                </a:solidFill>
                <a:latin typeface="Lucida Console" panose="020B0609040504020204" pitchFamily="49" charset="0"/>
              </a:rPr>
              <a:t>(</a:t>
            </a:r>
            <a:r>
              <a:rPr lang="en-US" altLang="en-US" sz="1600" dirty="0" err="1">
                <a:solidFill>
                  <a:srgbClr val="0000FF"/>
                </a:solidFill>
                <a:latin typeface="Lucida Console" panose="020B0609040504020204" pitchFamily="49" charset="0"/>
              </a:rPr>
              <a:t>diamonds$price</a:t>
            </a:r>
            <a:r>
              <a:rPr lang="en-US" altLang="en-US" sz="1600" dirty="0">
                <a:solidFill>
                  <a:srgbClr val="0000FF"/>
                </a:solidFill>
                <a:latin typeface="Lucida Console" panose="020B0609040504020204" pitchFamily="49" charset="0"/>
              </a:rPr>
              <a:t>)</a:t>
            </a:r>
            <a:endParaRPr lang="en-US" sz="1600" dirty="0">
              <a:latin typeface="Consolas" panose="020B0609020204030204" pitchFamily="49" charset="0"/>
              <a:cs typeface="Courier New" pitchFamily="49" charset="0"/>
            </a:endParaRPr>
          </a:p>
        </p:txBody>
      </p:sp>
      <p:pic>
        <p:nvPicPr>
          <p:cNvPr id="9" name="Picture 8">
            <a:extLst>
              <a:ext uri="{FF2B5EF4-FFF2-40B4-BE49-F238E27FC236}">
                <a16:creationId xmlns:a16="http://schemas.microsoft.com/office/drawing/2014/main" xmlns="" id="{D979C3E5-63B5-4C87-BA19-3EBC5D220BC7}"/>
              </a:ext>
            </a:extLst>
          </p:cNvPr>
          <p:cNvPicPr>
            <a:picLocks noChangeAspect="1"/>
          </p:cNvPicPr>
          <p:nvPr/>
        </p:nvPicPr>
        <p:blipFill>
          <a:blip r:embed="rId3"/>
          <a:stretch>
            <a:fillRect/>
          </a:stretch>
        </p:blipFill>
        <p:spPr>
          <a:xfrm>
            <a:off x="81599" y="1267485"/>
            <a:ext cx="4415382" cy="4602049"/>
          </a:xfrm>
          <a:prstGeom prst="rect">
            <a:avLst/>
          </a:prstGeom>
        </p:spPr>
      </p:pic>
      <p:sp>
        <p:nvSpPr>
          <p:cNvPr id="11" name="Oval 10">
            <a:extLst>
              <a:ext uri="{FF2B5EF4-FFF2-40B4-BE49-F238E27FC236}">
                <a16:creationId xmlns:a16="http://schemas.microsoft.com/office/drawing/2014/main" xmlns="" id="{1B8837B4-1AFD-4B41-8B56-652DC51455F8}"/>
              </a:ext>
            </a:extLst>
          </p:cNvPr>
          <p:cNvSpPr/>
          <p:nvPr/>
        </p:nvSpPr>
        <p:spPr>
          <a:xfrm>
            <a:off x="1463871" y="3983525"/>
            <a:ext cx="371192" cy="126748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B7C1B973-7DAA-451A-87F7-75F8BAA805F3}"/>
              </a:ext>
            </a:extLst>
          </p:cNvPr>
          <p:cNvSpPr txBox="1"/>
          <p:nvPr/>
        </p:nvSpPr>
        <p:spPr>
          <a:xfrm>
            <a:off x="1478017" y="2573378"/>
            <a:ext cx="2679826" cy="430887"/>
          </a:xfrm>
          <a:prstGeom prst="rect">
            <a:avLst/>
          </a:prstGeom>
          <a:noFill/>
          <a:ln>
            <a:solidFill>
              <a:schemeClr val="accent1"/>
            </a:solidFill>
          </a:ln>
        </p:spPr>
        <p:txBody>
          <a:bodyPr wrap="square" rtlCol="0">
            <a:spAutoFit/>
          </a:bodyPr>
          <a:lstStyle/>
          <a:p>
            <a:pPr algn="ctr"/>
            <a:r>
              <a:rPr lang="en-US" sz="1100" dirty="0"/>
              <a:t>About 4800 of the diamonds are prices between $4 &amp; $5k</a:t>
            </a:r>
          </a:p>
        </p:txBody>
      </p:sp>
      <p:cxnSp>
        <p:nvCxnSpPr>
          <p:cNvPr id="14" name="Straight Arrow Connector 13">
            <a:extLst>
              <a:ext uri="{FF2B5EF4-FFF2-40B4-BE49-F238E27FC236}">
                <a16:creationId xmlns:a16="http://schemas.microsoft.com/office/drawing/2014/main" xmlns="" id="{98A36B43-F55D-459D-927C-9C07D9E13665}"/>
              </a:ext>
            </a:extLst>
          </p:cNvPr>
          <p:cNvCxnSpPr>
            <a:cxnSpLocks/>
            <a:stCxn id="11" idx="7"/>
            <a:endCxn id="12" idx="2"/>
          </p:cNvCxnSpPr>
          <p:nvPr/>
        </p:nvCxnSpPr>
        <p:spPr>
          <a:xfrm flipV="1">
            <a:off x="1780703" y="3004265"/>
            <a:ext cx="1037227" cy="1164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4521648" y="1751873"/>
            <a:ext cx="1275990" cy="276999"/>
          </a:xfrm>
          <a:prstGeom prst="rect">
            <a:avLst/>
          </a:prstGeom>
          <a:noFill/>
        </p:spPr>
        <p:txBody>
          <a:bodyPr wrap="none" rtlCol="0">
            <a:spAutoFit/>
          </a:bodyPr>
          <a:lstStyle/>
          <a:p>
            <a:r>
              <a:rPr lang="en-US" sz="1200" dirty="0" smtClean="0"/>
              <a:t>Programmatically</a:t>
            </a:r>
            <a:endParaRPr lang="en-US" sz="1200" dirty="0"/>
          </a:p>
        </p:txBody>
      </p:sp>
      <p:sp>
        <p:nvSpPr>
          <p:cNvPr id="15" name="Rectangle 14"/>
          <p:cNvSpPr/>
          <p:nvPr/>
        </p:nvSpPr>
        <p:spPr>
          <a:xfrm>
            <a:off x="5324455" y="2825261"/>
            <a:ext cx="3429000"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want to examine the distribution of a continuous variable.</a:t>
            </a:r>
            <a:endParaRPr lang="en-US" dirty="0">
              <a:solidFill>
                <a:schemeClr val="tx1"/>
              </a:solidFill>
            </a:endParaRPr>
          </a:p>
        </p:txBody>
      </p:sp>
      <p:sp>
        <p:nvSpPr>
          <p:cNvPr id="18" name="TextBox 17"/>
          <p:cNvSpPr txBox="1"/>
          <p:nvPr/>
        </p:nvSpPr>
        <p:spPr>
          <a:xfrm rot="16200000">
            <a:off x="4642517" y="3398965"/>
            <a:ext cx="1034257" cy="276999"/>
          </a:xfrm>
          <a:prstGeom prst="rect">
            <a:avLst/>
          </a:prstGeom>
          <a:noFill/>
        </p:spPr>
        <p:txBody>
          <a:bodyPr wrap="none" rtlCol="0">
            <a:spAutoFit/>
          </a:bodyPr>
          <a:lstStyle/>
          <a:p>
            <a:r>
              <a:rPr lang="en-US" sz="1200" dirty="0" smtClean="0"/>
              <a:t>Data Scientist</a:t>
            </a:r>
            <a:endParaRPr lang="en-US" sz="1200" dirty="0"/>
          </a:p>
        </p:txBody>
      </p:sp>
      <p:sp>
        <p:nvSpPr>
          <p:cNvPr id="19" name="Rectangle 18"/>
          <p:cNvSpPr/>
          <p:nvPr/>
        </p:nvSpPr>
        <p:spPr>
          <a:xfrm>
            <a:off x="5324455" y="4560276"/>
            <a:ext cx="3429000"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Often a business person will look for non-normal, or unexpected distributions.  They will be attracted to items not reinforcing their bias.</a:t>
            </a:r>
            <a:endParaRPr lang="en-US" dirty="0">
              <a:solidFill>
                <a:schemeClr val="tx1"/>
              </a:solidFill>
            </a:endParaRPr>
          </a:p>
        </p:txBody>
      </p:sp>
      <p:sp>
        <p:nvSpPr>
          <p:cNvPr id="22" name="TextBox 21"/>
          <p:cNvSpPr txBox="1"/>
          <p:nvPr/>
        </p:nvSpPr>
        <p:spPr>
          <a:xfrm rot="16200000">
            <a:off x="4549189" y="5133980"/>
            <a:ext cx="1220912" cy="276999"/>
          </a:xfrm>
          <a:prstGeom prst="rect">
            <a:avLst/>
          </a:prstGeom>
          <a:noFill/>
        </p:spPr>
        <p:txBody>
          <a:bodyPr wrap="none" rtlCol="0">
            <a:spAutoFit/>
          </a:bodyPr>
          <a:lstStyle/>
          <a:p>
            <a:r>
              <a:rPr lang="en-US" sz="1200" dirty="0" smtClean="0"/>
              <a:t>Business  Person</a:t>
            </a:r>
            <a:endParaRPr lang="en-US" sz="1200" dirty="0"/>
          </a:p>
        </p:txBody>
      </p:sp>
      <p:cxnSp>
        <p:nvCxnSpPr>
          <p:cNvPr id="23" name="Straight Connector 22"/>
          <p:cNvCxnSpPr/>
          <p:nvPr/>
        </p:nvCxnSpPr>
        <p:spPr>
          <a:xfrm flipH="1">
            <a:off x="4554414" y="1389185"/>
            <a:ext cx="17585" cy="476543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495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Community Learning Expectations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14339" y="1114419"/>
            <a:ext cx="8729662" cy="4247317"/>
          </a:xfrm>
          <a:prstGeom prst="rect">
            <a:avLst/>
          </a:prstGeom>
          <a:noFill/>
        </p:spPr>
        <p:txBody>
          <a:bodyPr wrap="square" rtlCol="0">
            <a:spAutoFit/>
          </a:bodyPr>
          <a:lstStyle/>
          <a:p>
            <a:r>
              <a:rPr lang="en-US" dirty="0"/>
              <a:t>I expect:</a:t>
            </a:r>
          </a:p>
          <a:p>
            <a:pPr marL="571500" lvl="1" indent="-114300">
              <a:buFont typeface="Arial" panose="020B0604020202020204" pitchFamily="34" charset="0"/>
              <a:buChar char="•"/>
            </a:pPr>
            <a:r>
              <a:rPr lang="en-US" dirty="0"/>
              <a:t>Kindness &gt; Cleverness</a:t>
            </a:r>
          </a:p>
          <a:p>
            <a:pPr marL="571500" lvl="1" indent="-114300">
              <a:buFont typeface="Arial" panose="020B0604020202020204" pitchFamily="34" charset="0"/>
              <a:buChar char="•"/>
            </a:pPr>
            <a:r>
              <a:rPr lang="en-US" dirty="0"/>
              <a:t>Active learning &amp; participation</a:t>
            </a:r>
          </a:p>
          <a:p>
            <a:pPr marL="571500" lvl="1" indent="-114300">
              <a:buFont typeface="Arial" panose="020B0604020202020204" pitchFamily="34" charset="0"/>
              <a:buChar char="•"/>
            </a:pPr>
            <a:r>
              <a:rPr lang="en-US" dirty="0"/>
              <a:t>To make adjustments along the way so learning will be engaging &amp; fun</a:t>
            </a:r>
          </a:p>
          <a:p>
            <a:pPr marL="571500" lvl="1" indent="-114300">
              <a:buFont typeface="Arial" panose="020B0604020202020204" pitchFamily="34" charset="0"/>
              <a:buChar char="•"/>
            </a:pPr>
            <a:r>
              <a:rPr lang="en-US"/>
              <a:t>Academic </a:t>
            </a:r>
            <a:r>
              <a:rPr lang="en-US" smtClean="0"/>
              <a:t>rigor</a:t>
            </a:r>
          </a:p>
          <a:p>
            <a:pPr marL="571500" lvl="1" indent="-114300">
              <a:buFont typeface="Arial" panose="020B0604020202020204" pitchFamily="34" charset="0"/>
              <a:buChar char="•"/>
            </a:pPr>
            <a:endParaRPr lang="en-US" dirty="0"/>
          </a:p>
          <a:p>
            <a:r>
              <a:rPr lang="en-US" dirty="0"/>
              <a:t>I do </a:t>
            </a:r>
            <a:r>
              <a:rPr lang="en-US" b="1" u="sng" dirty="0"/>
              <a:t>not</a:t>
            </a:r>
            <a:r>
              <a:rPr lang="en-US" dirty="0"/>
              <a:t> expect:</a:t>
            </a:r>
          </a:p>
          <a:p>
            <a:pPr marL="571500" lvl="1" indent="-114300">
              <a:buFont typeface="Arial" panose="020B0604020202020204" pitchFamily="34" charset="0"/>
              <a:buChar char="•"/>
            </a:pPr>
            <a:r>
              <a:rPr lang="en-US" dirty="0"/>
              <a:t>Expert programmers or production quality coding skills – </a:t>
            </a:r>
            <a:r>
              <a:rPr lang="en-US" i="1" dirty="0"/>
              <a:t>not really a programming course</a:t>
            </a:r>
          </a:p>
          <a:p>
            <a:pPr marL="571500" lvl="1" indent="-114300">
              <a:buFont typeface="Arial" panose="020B0604020202020204" pitchFamily="34" charset="0"/>
              <a:buChar char="•"/>
            </a:pPr>
            <a:r>
              <a:rPr lang="en-US" dirty="0"/>
              <a:t>Significant math skills – </a:t>
            </a:r>
            <a:r>
              <a:rPr lang="en-US" i="1" dirty="0"/>
              <a:t>not a heavy math course</a:t>
            </a:r>
          </a:p>
          <a:p>
            <a:endParaRPr lang="en-US" dirty="0"/>
          </a:p>
          <a:p>
            <a:r>
              <a:rPr lang="en-US" dirty="0" smtClean="0"/>
              <a:t>My goal for your learning experience is that the topics are:</a:t>
            </a:r>
            <a:endParaRPr lang="en-US" dirty="0"/>
          </a:p>
          <a:p>
            <a:pPr marL="571500" lvl="1" indent="-114300">
              <a:buFont typeface="Arial" panose="020B0604020202020204" pitchFamily="34" charset="0"/>
              <a:buChar char="•"/>
            </a:pPr>
            <a:r>
              <a:rPr lang="en-US" b="1" dirty="0"/>
              <a:t>Interesting </a:t>
            </a:r>
          </a:p>
          <a:p>
            <a:pPr marL="571500" lvl="1" indent="-114300">
              <a:buFont typeface="Arial" panose="020B0604020202020204" pitchFamily="34" charset="0"/>
              <a:buChar char="•"/>
            </a:pPr>
            <a:r>
              <a:rPr lang="en-US" b="1" dirty="0"/>
              <a:t>Applicable</a:t>
            </a:r>
            <a:r>
              <a:rPr lang="en-US" dirty="0"/>
              <a:t> as a professional or future business person</a:t>
            </a:r>
          </a:p>
          <a:p>
            <a:pPr marL="571500" lvl="1" indent="-114300">
              <a:buFont typeface="Arial" panose="020B0604020202020204" pitchFamily="34" charset="0"/>
              <a:buChar char="•"/>
            </a:pPr>
            <a:r>
              <a:rPr lang="en-US" b="1" dirty="0"/>
              <a:t>Perspective building </a:t>
            </a:r>
            <a:r>
              <a:rPr lang="en-US" dirty="0"/>
              <a:t>as a consumer affected by these methods</a:t>
            </a:r>
          </a:p>
        </p:txBody>
      </p:sp>
    </p:spTree>
    <p:extLst>
      <p:ext uri="{BB962C8B-B14F-4D97-AF65-F5344CB8AC3E}">
        <p14:creationId xmlns:p14="http://schemas.microsoft.com/office/powerpoint/2010/main" val="1586378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651C717-861E-4864-ABD9-6E200098C969}"/>
              </a:ext>
            </a:extLst>
          </p:cNvPr>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a:extLst>
              <a:ext uri="{FF2B5EF4-FFF2-40B4-BE49-F238E27FC236}">
                <a16:creationId xmlns:a16="http://schemas.microsoft.com/office/drawing/2014/main" xmlns="" id="{32615C26-719C-4D52-9C92-CA21868A137D}"/>
              </a:ext>
            </a:extLst>
          </p:cNvPr>
          <p:cNvSpPr>
            <a:spLocks noGrp="1"/>
          </p:cNvSpPr>
          <p:nvPr>
            <p:ph type="title"/>
          </p:nvPr>
        </p:nvSpPr>
        <p:spPr/>
        <p:txBody>
          <a:bodyPr/>
          <a:lstStyle/>
          <a:p>
            <a:r>
              <a:rPr lang="en-US" dirty="0"/>
              <a:t>Visuals in Base R - Histogram</a:t>
            </a:r>
          </a:p>
        </p:txBody>
      </p:sp>
      <p:sp>
        <p:nvSpPr>
          <p:cNvPr id="4" name="Slide Number Placeholder 3">
            <a:extLst>
              <a:ext uri="{FF2B5EF4-FFF2-40B4-BE49-F238E27FC236}">
                <a16:creationId xmlns:a16="http://schemas.microsoft.com/office/drawing/2014/main" xmlns="" id="{33796F09-BA6D-4719-A41A-F4ACFFFC5961}"/>
              </a:ext>
            </a:extLst>
          </p:cNvPr>
          <p:cNvSpPr>
            <a:spLocks noGrp="1"/>
          </p:cNvSpPr>
          <p:nvPr>
            <p:ph type="sldNum" sz="quarter" idx="12"/>
          </p:nvPr>
        </p:nvSpPr>
        <p:spPr/>
        <p:txBody>
          <a:bodyPr/>
          <a:lstStyle/>
          <a:p>
            <a:fld id="{37290FF7-652B-4475-AEAB-8B1A5D23AE09}" type="slidenum">
              <a:rPr lang="en-US" smtClean="0"/>
              <a:t>70</a:t>
            </a:fld>
            <a:endParaRPr lang="en-US"/>
          </a:p>
        </p:txBody>
      </p:sp>
      <p:sp>
        <p:nvSpPr>
          <p:cNvPr id="5" name="Footer Placeholder 4">
            <a:extLst>
              <a:ext uri="{FF2B5EF4-FFF2-40B4-BE49-F238E27FC236}">
                <a16:creationId xmlns:a16="http://schemas.microsoft.com/office/drawing/2014/main" xmlns="" id="{7B95527F-CFC5-4A8B-8A4E-A63660DBAC4B}"/>
              </a:ext>
            </a:extLst>
          </p:cNvPr>
          <p:cNvSpPr>
            <a:spLocks noGrp="1"/>
          </p:cNvSpPr>
          <p:nvPr>
            <p:ph type="ftr" sz="quarter" idx="3"/>
          </p:nvPr>
        </p:nvSpPr>
        <p:spPr/>
        <p:txBody>
          <a:bodyPr/>
          <a:lstStyle/>
          <a:p>
            <a:r>
              <a:rPr lang="en-US"/>
              <a:t>Kwartler CSCI S-96</a:t>
            </a:r>
            <a:endParaRPr lang="en-US" dirty="0"/>
          </a:p>
        </p:txBody>
      </p:sp>
      <p:sp>
        <p:nvSpPr>
          <p:cNvPr id="8" name="Rectangle 7">
            <a:extLst>
              <a:ext uri="{FF2B5EF4-FFF2-40B4-BE49-F238E27FC236}">
                <a16:creationId xmlns:a16="http://schemas.microsoft.com/office/drawing/2014/main" xmlns="" id="{8C7A4E88-7CBB-4F3C-AF9B-72FA2CE5CB37}"/>
              </a:ext>
            </a:extLst>
          </p:cNvPr>
          <p:cNvSpPr/>
          <p:nvPr/>
        </p:nvSpPr>
        <p:spPr>
          <a:xfrm>
            <a:off x="309522" y="1659585"/>
            <a:ext cx="4191754" cy="338554"/>
          </a:xfrm>
          <a:prstGeom prst="rect">
            <a:avLst/>
          </a:prstGeom>
        </p:spPr>
        <p:txBody>
          <a:bodyPr wrap="square">
            <a:spAutoFit/>
          </a:bodyPr>
          <a:lstStyle/>
          <a:p>
            <a:r>
              <a:rPr lang="en-US" altLang="en-US" sz="1600" dirty="0" err="1">
                <a:solidFill>
                  <a:srgbClr val="0000FF"/>
                </a:solidFill>
                <a:latin typeface="Lucida Console" panose="020B0609040504020204" pitchFamily="49" charset="0"/>
              </a:rPr>
              <a:t>hist</a:t>
            </a:r>
            <a:r>
              <a:rPr lang="en-US" altLang="en-US" sz="1600" dirty="0">
                <a:solidFill>
                  <a:srgbClr val="0000FF"/>
                </a:solidFill>
                <a:latin typeface="Lucida Console" panose="020B0609040504020204" pitchFamily="49" charset="0"/>
              </a:rPr>
              <a:t>(</a:t>
            </a:r>
            <a:r>
              <a:rPr lang="en-US" altLang="en-US" sz="1600" dirty="0" err="1">
                <a:solidFill>
                  <a:srgbClr val="0000FF"/>
                </a:solidFill>
                <a:latin typeface="Lucida Console" panose="020B0609040504020204" pitchFamily="49" charset="0"/>
              </a:rPr>
              <a:t>diamonds$price</a:t>
            </a:r>
            <a:r>
              <a:rPr lang="en-US" altLang="en-US" sz="1600" dirty="0">
                <a:solidFill>
                  <a:srgbClr val="0000FF"/>
                </a:solidFill>
                <a:latin typeface="Lucida Console" panose="020B0609040504020204" pitchFamily="49" charset="0"/>
              </a:rPr>
              <a:t>, breaks =2)</a:t>
            </a:r>
            <a:endParaRPr lang="en-US" sz="1600" dirty="0">
              <a:latin typeface="Consolas" panose="020B0609020204030204" pitchFamily="49" charset="0"/>
              <a:cs typeface="Courier New" pitchFamily="49" charset="0"/>
            </a:endParaRPr>
          </a:p>
        </p:txBody>
      </p:sp>
      <p:pic>
        <p:nvPicPr>
          <p:cNvPr id="6" name="Picture 5">
            <a:extLst>
              <a:ext uri="{FF2B5EF4-FFF2-40B4-BE49-F238E27FC236}">
                <a16:creationId xmlns:a16="http://schemas.microsoft.com/office/drawing/2014/main" xmlns="" id="{CEE0FCBE-BD9B-4E06-9135-A78D506E708B}"/>
              </a:ext>
            </a:extLst>
          </p:cNvPr>
          <p:cNvPicPr>
            <a:picLocks noChangeAspect="1"/>
          </p:cNvPicPr>
          <p:nvPr/>
        </p:nvPicPr>
        <p:blipFill>
          <a:blip r:embed="rId3"/>
          <a:stretch>
            <a:fillRect/>
          </a:stretch>
        </p:blipFill>
        <p:spPr>
          <a:xfrm>
            <a:off x="491289" y="1972413"/>
            <a:ext cx="3693850" cy="3752390"/>
          </a:xfrm>
          <a:prstGeom prst="rect">
            <a:avLst/>
          </a:prstGeom>
        </p:spPr>
      </p:pic>
      <p:pic>
        <p:nvPicPr>
          <p:cNvPr id="10" name="Picture 9">
            <a:extLst>
              <a:ext uri="{FF2B5EF4-FFF2-40B4-BE49-F238E27FC236}">
                <a16:creationId xmlns:a16="http://schemas.microsoft.com/office/drawing/2014/main" xmlns="" id="{ABF52549-510B-42AE-93E8-B9CE3E9F0A46}"/>
              </a:ext>
            </a:extLst>
          </p:cNvPr>
          <p:cNvPicPr>
            <a:picLocks noChangeAspect="1"/>
          </p:cNvPicPr>
          <p:nvPr/>
        </p:nvPicPr>
        <p:blipFill>
          <a:blip r:embed="rId4"/>
          <a:stretch>
            <a:fillRect/>
          </a:stretch>
        </p:blipFill>
        <p:spPr>
          <a:xfrm>
            <a:off x="5069176" y="1951687"/>
            <a:ext cx="3652794" cy="3820463"/>
          </a:xfrm>
          <a:prstGeom prst="rect">
            <a:avLst/>
          </a:prstGeom>
        </p:spPr>
      </p:pic>
      <p:sp>
        <p:nvSpPr>
          <p:cNvPr id="11" name="Rectangle 10">
            <a:extLst>
              <a:ext uri="{FF2B5EF4-FFF2-40B4-BE49-F238E27FC236}">
                <a16:creationId xmlns:a16="http://schemas.microsoft.com/office/drawing/2014/main" xmlns="" id="{D2AA1761-48F0-440C-93E4-C36AB2F28239}"/>
              </a:ext>
            </a:extLst>
          </p:cNvPr>
          <p:cNvSpPr/>
          <p:nvPr/>
        </p:nvSpPr>
        <p:spPr>
          <a:xfrm>
            <a:off x="4755002" y="1659585"/>
            <a:ext cx="4388998" cy="338554"/>
          </a:xfrm>
          <a:prstGeom prst="rect">
            <a:avLst/>
          </a:prstGeom>
        </p:spPr>
        <p:txBody>
          <a:bodyPr wrap="square">
            <a:spAutoFit/>
          </a:bodyPr>
          <a:lstStyle/>
          <a:p>
            <a:r>
              <a:rPr lang="en-US" altLang="en-US" sz="1600" dirty="0" err="1">
                <a:solidFill>
                  <a:srgbClr val="0000FF"/>
                </a:solidFill>
                <a:latin typeface="Lucida Console" panose="020B0609040504020204" pitchFamily="49" charset="0"/>
              </a:rPr>
              <a:t>hist</a:t>
            </a:r>
            <a:r>
              <a:rPr lang="en-US" altLang="en-US" sz="1600" dirty="0">
                <a:solidFill>
                  <a:srgbClr val="0000FF"/>
                </a:solidFill>
                <a:latin typeface="Lucida Console" panose="020B0609040504020204" pitchFamily="49" charset="0"/>
              </a:rPr>
              <a:t>(</a:t>
            </a:r>
            <a:r>
              <a:rPr lang="en-US" altLang="en-US" sz="1600" dirty="0" err="1">
                <a:solidFill>
                  <a:srgbClr val="0000FF"/>
                </a:solidFill>
                <a:latin typeface="Lucida Console" panose="020B0609040504020204" pitchFamily="49" charset="0"/>
              </a:rPr>
              <a:t>diamonds$price</a:t>
            </a:r>
            <a:r>
              <a:rPr lang="en-US" altLang="en-US" sz="1600" dirty="0">
                <a:solidFill>
                  <a:srgbClr val="0000FF"/>
                </a:solidFill>
                <a:latin typeface="Lucida Console" panose="020B0609040504020204" pitchFamily="49" charset="0"/>
              </a:rPr>
              <a:t>, breaks =100)</a:t>
            </a:r>
            <a:endParaRPr lang="en-US" sz="1600" dirty="0">
              <a:latin typeface="Consolas" panose="020B0609020204030204" pitchFamily="49" charset="0"/>
              <a:cs typeface="Courier New" pitchFamily="49" charset="0"/>
            </a:endParaRPr>
          </a:p>
        </p:txBody>
      </p:sp>
      <p:sp>
        <p:nvSpPr>
          <p:cNvPr id="7" name="Rectangle 6"/>
          <p:cNvSpPr/>
          <p:nvPr/>
        </p:nvSpPr>
        <p:spPr>
          <a:xfrm>
            <a:off x="528638" y="5729289"/>
            <a:ext cx="8343900" cy="6363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Audiences could draw the wrong conclusions, “most diamonds are around $10K” or “most diamonds are $200”</a:t>
            </a:r>
            <a:endParaRPr lang="en-US" dirty="0"/>
          </a:p>
        </p:txBody>
      </p:sp>
      <p:sp>
        <p:nvSpPr>
          <p:cNvPr id="9" name="Rectangle 8"/>
          <p:cNvSpPr/>
          <p:nvPr/>
        </p:nvSpPr>
        <p:spPr>
          <a:xfrm>
            <a:off x="263769" y="1175238"/>
            <a:ext cx="4255477" cy="3516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Few Breaks</a:t>
            </a:r>
            <a:endParaRPr lang="en-US" dirty="0"/>
          </a:p>
        </p:txBody>
      </p:sp>
      <p:sp>
        <p:nvSpPr>
          <p:cNvPr id="12" name="Rectangle 11"/>
          <p:cNvSpPr/>
          <p:nvPr/>
        </p:nvSpPr>
        <p:spPr>
          <a:xfrm>
            <a:off x="4689231" y="1175238"/>
            <a:ext cx="4255477" cy="35169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 Many Breaks</a:t>
            </a:r>
            <a:endParaRPr lang="en-US" dirty="0"/>
          </a:p>
        </p:txBody>
      </p:sp>
    </p:spTree>
    <p:extLst>
      <p:ext uri="{BB962C8B-B14F-4D97-AF65-F5344CB8AC3E}">
        <p14:creationId xmlns:p14="http://schemas.microsoft.com/office/powerpoint/2010/main" val="6757231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324454" y="1178169"/>
            <a:ext cx="3643699"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BB7A712A-216B-4205-A180-D8E625F9C716}"/>
              </a:ext>
            </a:extLst>
          </p:cNvPr>
          <p:cNvPicPr>
            <a:picLocks noChangeAspect="1"/>
          </p:cNvPicPr>
          <p:nvPr/>
        </p:nvPicPr>
        <p:blipFill>
          <a:blip r:embed="rId3"/>
          <a:stretch>
            <a:fillRect/>
          </a:stretch>
        </p:blipFill>
        <p:spPr>
          <a:xfrm>
            <a:off x="268557" y="1670870"/>
            <a:ext cx="3886200" cy="590550"/>
          </a:xfrm>
          <a:prstGeom prst="rect">
            <a:avLst/>
          </a:prstGeom>
        </p:spPr>
      </p:pic>
      <p:pic>
        <p:nvPicPr>
          <p:cNvPr id="9" name="Picture 8">
            <a:extLst>
              <a:ext uri="{FF2B5EF4-FFF2-40B4-BE49-F238E27FC236}">
                <a16:creationId xmlns:a16="http://schemas.microsoft.com/office/drawing/2014/main" xmlns="" id="{6689C541-75D6-4212-9E4E-B870EB3934F0}"/>
              </a:ext>
            </a:extLst>
          </p:cNvPr>
          <p:cNvPicPr>
            <a:picLocks noChangeAspect="1"/>
          </p:cNvPicPr>
          <p:nvPr/>
        </p:nvPicPr>
        <p:blipFill>
          <a:blip r:embed="rId4"/>
          <a:stretch>
            <a:fillRect/>
          </a:stretch>
        </p:blipFill>
        <p:spPr>
          <a:xfrm>
            <a:off x="472144" y="2845586"/>
            <a:ext cx="2640332" cy="2661763"/>
          </a:xfrm>
          <a:prstGeom prst="rect">
            <a:avLst/>
          </a:prstGeom>
        </p:spPr>
      </p:pic>
      <p:sp>
        <p:nvSpPr>
          <p:cNvPr id="2" name="Date Placeholder 1">
            <a:extLst>
              <a:ext uri="{FF2B5EF4-FFF2-40B4-BE49-F238E27FC236}">
                <a16:creationId xmlns:a16="http://schemas.microsoft.com/office/drawing/2014/main" xmlns="" id="{8C2586DC-433D-4877-A193-7DE3976EBCEB}"/>
              </a:ext>
            </a:extLst>
          </p:cNvPr>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a:extLst>
              <a:ext uri="{FF2B5EF4-FFF2-40B4-BE49-F238E27FC236}">
                <a16:creationId xmlns:a16="http://schemas.microsoft.com/office/drawing/2014/main" xmlns="" id="{39AD38ED-E887-4378-ABCE-4E489BF4A028}"/>
              </a:ext>
            </a:extLst>
          </p:cNvPr>
          <p:cNvSpPr>
            <a:spLocks noGrp="1"/>
          </p:cNvSpPr>
          <p:nvPr>
            <p:ph type="title"/>
          </p:nvPr>
        </p:nvSpPr>
        <p:spPr/>
        <p:txBody>
          <a:bodyPr/>
          <a:lstStyle/>
          <a:p>
            <a:r>
              <a:rPr lang="en-US" dirty="0"/>
              <a:t>Visuals in Base R – Bar Chart</a:t>
            </a:r>
          </a:p>
        </p:txBody>
      </p:sp>
      <p:sp>
        <p:nvSpPr>
          <p:cNvPr id="4" name="Slide Number Placeholder 3">
            <a:extLst>
              <a:ext uri="{FF2B5EF4-FFF2-40B4-BE49-F238E27FC236}">
                <a16:creationId xmlns:a16="http://schemas.microsoft.com/office/drawing/2014/main" xmlns="" id="{A1FCD007-3154-4A89-B254-CFC88F5FB93F}"/>
              </a:ext>
            </a:extLst>
          </p:cNvPr>
          <p:cNvSpPr>
            <a:spLocks noGrp="1"/>
          </p:cNvSpPr>
          <p:nvPr>
            <p:ph type="sldNum" sz="quarter" idx="12"/>
          </p:nvPr>
        </p:nvSpPr>
        <p:spPr/>
        <p:txBody>
          <a:bodyPr/>
          <a:lstStyle/>
          <a:p>
            <a:fld id="{37290FF7-652B-4475-AEAB-8B1A5D23AE09}" type="slidenum">
              <a:rPr lang="en-US" smtClean="0"/>
              <a:t>71</a:t>
            </a:fld>
            <a:endParaRPr lang="en-US"/>
          </a:p>
        </p:txBody>
      </p:sp>
      <p:sp>
        <p:nvSpPr>
          <p:cNvPr id="5" name="Footer Placeholder 4">
            <a:extLst>
              <a:ext uri="{FF2B5EF4-FFF2-40B4-BE49-F238E27FC236}">
                <a16:creationId xmlns:a16="http://schemas.microsoft.com/office/drawing/2014/main" xmlns="" id="{49716633-D4A3-4775-92F4-E0DAA94BD6FA}"/>
              </a:ext>
            </a:extLst>
          </p:cNvPr>
          <p:cNvSpPr>
            <a:spLocks noGrp="1"/>
          </p:cNvSpPr>
          <p:nvPr>
            <p:ph type="ftr" sz="quarter" idx="3"/>
          </p:nvPr>
        </p:nvSpPr>
        <p:spPr/>
        <p:txBody>
          <a:bodyPr/>
          <a:lstStyle/>
          <a:p>
            <a:r>
              <a:rPr lang="en-US"/>
              <a:t>Kwartler CSCI S-96</a:t>
            </a:r>
            <a:endParaRPr lang="en-US" dirty="0"/>
          </a:p>
        </p:txBody>
      </p:sp>
      <p:sp>
        <p:nvSpPr>
          <p:cNvPr id="10" name="Rectangle 9">
            <a:extLst>
              <a:ext uri="{FF2B5EF4-FFF2-40B4-BE49-F238E27FC236}">
                <a16:creationId xmlns:a16="http://schemas.microsoft.com/office/drawing/2014/main" xmlns="" id="{0B0F1B82-611B-4A8D-9B34-BA9E0E4B5DE3}"/>
              </a:ext>
            </a:extLst>
          </p:cNvPr>
          <p:cNvSpPr/>
          <p:nvPr/>
        </p:nvSpPr>
        <p:spPr>
          <a:xfrm>
            <a:off x="356480" y="6023345"/>
            <a:ext cx="8488756" cy="2716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Use a bar chart to visualize the tally of categorical variables and understand their distribution.</a:t>
            </a:r>
          </a:p>
        </p:txBody>
      </p:sp>
      <p:sp>
        <p:nvSpPr>
          <p:cNvPr id="13" name="Rectangle 12">
            <a:extLst>
              <a:ext uri="{FF2B5EF4-FFF2-40B4-BE49-F238E27FC236}">
                <a16:creationId xmlns:a16="http://schemas.microsoft.com/office/drawing/2014/main" xmlns="" id="{8C7A4E88-7CBB-4F3C-AF9B-72FA2CE5CB37}"/>
              </a:ext>
            </a:extLst>
          </p:cNvPr>
          <p:cNvSpPr/>
          <p:nvPr/>
        </p:nvSpPr>
        <p:spPr>
          <a:xfrm>
            <a:off x="5387842" y="1580374"/>
            <a:ext cx="3516923" cy="584775"/>
          </a:xfrm>
          <a:prstGeom prst="rect">
            <a:avLst/>
          </a:prstGeom>
        </p:spPr>
        <p:txBody>
          <a:bodyPr wrap="square">
            <a:spAutoFit/>
          </a:bodyPr>
          <a:lstStyle/>
          <a:p>
            <a:r>
              <a:rPr lang="en-US" altLang="en-US" sz="1600" dirty="0">
                <a:solidFill>
                  <a:srgbClr val="0000FF"/>
                </a:solidFill>
                <a:latin typeface="Lucida Console" panose="020B0609040504020204" pitchFamily="49" charset="0"/>
              </a:rPr>
              <a:t>t</a:t>
            </a:r>
            <a:r>
              <a:rPr lang="en-US" altLang="en-US" sz="1600" dirty="0" smtClean="0">
                <a:solidFill>
                  <a:srgbClr val="0000FF"/>
                </a:solidFill>
                <a:latin typeface="Lucida Console" panose="020B0609040504020204" pitchFamily="49" charset="0"/>
              </a:rPr>
              <a:t>able(</a:t>
            </a:r>
            <a:r>
              <a:rPr lang="en-US" altLang="en-US" sz="1600" dirty="0" err="1" smtClean="0">
                <a:solidFill>
                  <a:srgbClr val="0000FF"/>
                </a:solidFill>
                <a:latin typeface="Lucida Console" panose="020B0609040504020204" pitchFamily="49" charset="0"/>
              </a:rPr>
              <a:t>diamonds$cut</a:t>
            </a:r>
            <a:r>
              <a:rPr lang="en-US" altLang="en-US" sz="1600" dirty="0" smtClean="0">
                <a:solidFill>
                  <a:srgbClr val="0000FF"/>
                </a:solidFill>
                <a:latin typeface="Lucida Console" panose="020B0609040504020204" pitchFamily="49" charset="0"/>
              </a:rPr>
              <a:t>)</a:t>
            </a:r>
          </a:p>
          <a:p>
            <a:r>
              <a:rPr lang="en-US" sz="1600" dirty="0" err="1">
                <a:solidFill>
                  <a:srgbClr val="0000FF"/>
                </a:solidFill>
                <a:latin typeface="Lucida Console" panose="020B0609040504020204" pitchFamily="49" charset="0"/>
                <a:cs typeface="Courier New" pitchFamily="49" charset="0"/>
              </a:rPr>
              <a:t>b</a:t>
            </a:r>
            <a:r>
              <a:rPr lang="en-US" sz="1600" dirty="0" err="1" smtClean="0">
                <a:solidFill>
                  <a:srgbClr val="0000FF"/>
                </a:solidFill>
                <a:latin typeface="Lucida Console" panose="020B0609040504020204" pitchFamily="49" charset="0"/>
                <a:cs typeface="Courier New" pitchFamily="49" charset="0"/>
              </a:rPr>
              <a:t>arplot</a:t>
            </a:r>
            <a:r>
              <a:rPr lang="en-US" sz="1600" dirty="0" smtClean="0">
                <a:solidFill>
                  <a:srgbClr val="0000FF"/>
                </a:solidFill>
                <a:latin typeface="Lucida Console" panose="020B0609040504020204" pitchFamily="49" charset="0"/>
                <a:cs typeface="Courier New" pitchFamily="49" charset="0"/>
              </a:rPr>
              <a:t>(</a:t>
            </a:r>
            <a:r>
              <a:rPr lang="en-US" sz="1600" dirty="0" err="1" smtClean="0">
                <a:solidFill>
                  <a:srgbClr val="0000FF"/>
                </a:solidFill>
                <a:latin typeface="Lucida Console" panose="020B0609040504020204" pitchFamily="49" charset="0"/>
                <a:cs typeface="Courier New" pitchFamily="49" charset="0"/>
              </a:rPr>
              <a:t>table$diamonds$cut</a:t>
            </a:r>
            <a:r>
              <a:rPr lang="en-US" sz="1600" dirty="0" smtClean="0">
                <a:solidFill>
                  <a:srgbClr val="0000FF"/>
                </a:solidFill>
                <a:latin typeface="Lucida Console" panose="020B0609040504020204" pitchFamily="49" charset="0"/>
                <a:cs typeface="Courier New" pitchFamily="49" charset="0"/>
              </a:rPr>
              <a:t>)</a:t>
            </a:r>
            <a:endParaRPr lang="en-US" sz="1600" dirty="0">
              <a:latin typeface="Consolas" panose="020B0609020204030204" pitchFamily="49" charset="0"/>
              <a:cs typeface="Courier New" pitchFamily="49" charset="0"/>
            </a:endParaRPr>
          </a:p>
        </p:txBody>
      </p:sp>
      <p:sp>
        <p:nvSpPr>
          <p:cNvPr id="14" name="TextBox 13"/>
          <p:cNvSpPr txBox="1"/>
          <p:nvPr/>
        </p:nvSpPr>
        <p:spPr>
          <a:xfrm rot="16200000">
            <a:off x="4521648" y="1751873"/>
            <a:ext cx="1275990" cy="276999"/>
          </a:xfrm>
          <a:prstGeom prst="rect">
            <a:avLst/>
          </a:prstGeom>
          <a:noFill/>
        </p:spPr>
        <p:txBody>
          <a:bodyPr wrap="none" rtlCol="0">
            <a:spAutoFit/>
          </a:bodyPr>
          <a:lstStyle/>
          <a:p>
            <a:r>
              <a:rPr lang="en-US" sz="1200" dirty="0" smtClean="0"/>
              <a:t>Programmatically</a:t>
            </a:r>
            <a:endParaRPr lang="en-US" sz="1200" dirty="0"/>
          </a:p>
        </p:txBody>
      </p:sp>
      <p:sp>
        <p:nvSpPr>
          <p:cNvPr id="15" name="Rectangle 14"/>
          <p:cNvSpPr/>
          <p:nvPr/>
        </p:nvSpPr>
        <p:spPr>
          <a:xfrm>
            <a:off x="5324455" y="2825261"/>
            <a:ext cx="3429000"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want to examine the distribution of a factor variable.</a:t>
            </a:r>
            <a:endParaRPr lang="en-US" dirty="0">
              <a:solidFill>
                <a:schemeClr val="tx1"/>
              </a:solidFill>
            </a:endParaRPr>
          </a:p>
        </p:txBody>
      </p:sp>
      <p:sp>
        <p:nvSpPr>
          <p:cNvPr id="16" name="TextBox 15"/>
          <p:cNvSpPr txBox="1"/>
          <p:nvPr/>
        </p:nvSpPr>
        <p:spPr>
          <a:xfrm rot="16200000">
            <a:off x="4642517" y="3398965"/>
            <a:ext cx="1034257" cy="276999"/>
          </a:xfrm>
          <a:prstGeom prst="rect">
            <a:avLst/>
          </a:prstGeom>
          <a:noFill/>
        </p:spPr>
        <p:txBody>
          <a:bodyPr wrap="none" rtlCol="0">
            <a:spAutoFit/>
          </a:bodyPr>
          <a:lstStyle/>
          <a:p>
            <a:r>
              <a:rPr lang="en-US" sz="1200" dirty="0" smtClean="0"/>
              <a:t>Data Scientist</a:t>
            </a:r>
            <a:endParaRPr lang="en-US" sz="1200" dirty="0"/>
          </a:p>
        </p:txBody>
      </p:sp>
      <p:sp>
        <p:nvSpPr>
          <p:cNvPr id="17" name="Rectangle 16"/>
          <p:cNvSpPr/>
          <p:nvPr/>
        </p:nvSpPr>
        <p:spPr>
          <a:xfrm>
            <a:off x="5324455" y="4560276"/>
            <a:ext cx="3429000"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Besides reviewing for prior biases, could be overwhelmed with too many factor levels, similar to getting breaks right, so grouping may be needed.</a:t>
            </a:r>
            <a:endParaRPr lang="en-US" dirty="0">
              <a:solidFill>
                <a:schemeClr val="tx1"/>
              </a:solidFill>
            </a:endParaRPr>
          </a:p>
        </p:txBody>
      </p:sp>
      <p:sp>
        <p:nvSpPr>
          <p:cNvPr id="18" name="TextBox 17"/>
          <p:cNvSpPr txBox="1"/>
          <p:nvPr/>
        </p:nvSpPr>
        <p:spPr>
          <a:xfrm rot="16200000">
            <a:off x="4549189" y="5133980"/>
            <a:ext cx="1220912" cy="276999"/>
          </a:xfrm>
          <a:prstGeom prst="rect">
            <a:avLst/>
          </a:prstGeom>
          <a:noFill/>
        </p:spPr>
        <p:txBody>
          <a:bodyPr wrap="none" rtlCol="0">
            <a:spAutoFit/>
          </a:bodyPr>
          <a:lstStyle/>
          <a:p>
            <a:r>
              <a:rPr lang="en-US" sz="1200" dirty="0" smtClean="0"/>
              <a:t>Business  Person</a:t>
            </a:r>
            <a:endParaRPr lang="en-US" sz="1200" dirty="0"/>
          </a:p>
        </p:txBody>
      </p:sp>
      <p:cxnSp>
        <p:nvCxnSpPr>
          <p:cNvPr id="19" name="Straight Connector 18"/>
          <p:cNvCxnSpPr/>
          <p:nvPr/>
        </p:nvCxnSpPr>
        <p:spPr>
          <a:xfrm flipH="1">
            <a:off x="4554414" y="1389185"/>
            <a:ext cx="17585" cy="476543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217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ED1771F-783D-409E-88BD-DE30DD566178}"/>
              </a:ext>
            </a:extLst>
          </p:cNvPr>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a:extLst>
              <a:ext uri="{FF2B5EF4-FFF2-40B4-BE49-F238E27FC236}">
                <a16:creationId xmlns:a16="http://schemas.microsoft.com/office/drawing/2014/main" xmlns="" id="{F897DE61-9C56-4373-BD4F-B89755F64F4F}"/>
              </a:ext>
            </a:extLst>
          </p:cNvPr>
          <p:cNvSpPr>
            <a:spLocks noGrp="1"/>
          </p:cNvSpPr>
          <p:nvPr>
            <p:ph type="title"/>
          </p:nvPr>
        </p:nvSpPr>
        <p:spPr>
          <a:xfrm>
            <a:off x="628650" y="365126"/>
            <a:ext cx="7886700" cy="591477"/>
          </a:xfrm>
        </p:spPr>
        <p:txBody>
          <a:bodyPr/>
          <a:lstStyle/>
          <a:p>
            <a:r>
              <a:rPr lang="en-US" dirty="0"/>
              <a:t>Visuals in Base R - Boxplots</a:t>
            </a:r>
          </a:p>
        </p:txBody>
      </p:sp>
      <p:sp>
        <p:nvSpPr>
          <p:cNvPr id="4" name="Slide Number Placeholder 3">
            <a:extLst>
              <a:ext uri="{FF2B5EF4-FFF2-40B4-BE49-F238E27FC236}">
                <a16:creationId xmlns:a16="http://schemas.microsoft.com/office/drawing/2014/main" xmlns="" id="{882ADC78-A43A-4C8B-BD4D-3389C2FC1AF7}"/>
              </a:ext>
            </a:extLst>
          </p:cNvPr>
          <p:cNvSpPr>
            <a:spLocks noGrp="1"/>
          </p:cNvSpPr>
          <p:nvPr>
            <p:ph type="sldNum" sz="quarter" idx="12"/>
          </p:nvPr>
        </p:nvSpPr>
        <p:spPr/>
        <p:txBody>
          <a:bodyPr/>
          <a:lstStyle/>
          <a:p>
            <a:fld id="{37290FF7-652B-4475-AEAB-8B1A5D23AE09}" type="slidenum">
              <a:rPr lang="en-US" smtClean="0"/>
              <a:t>72</a:t>
            </a:fld>
            <a:endParaRPr lang="en-US"/>
          </a:p>
        </p:txBody>
      </p:sp>
      <p:sp>
        <p:nvSpPr>
          <p:cNvPr id="5" name="Footer Placeholder 4">
            <a:extLst>
              <a:ext uri="{FF2B5EF4-FFF2-40B4-BE49-F238E27FC236}">
                <a16:creationId xmlns:a16="http://schemas.microsoft.com/office/drawing/2014/main" xmlns="" id="{E269D114-D270-4C1E-9B7C-F5EC84CD2DC0}"/>
              </a:ext>
            </a:extLst>
          </p:cNvPr>
          <p:cNvSpPr>
            <a:spLocks noGrp="1"/>
          </p:cNvSpPr>
          <p:nvPr>
            <p:ph type="ftr" sz="quarter" idx="3"/>
          </p:nvPr>
        </p:nvSpPr>
        <p:spPr/>
        <p:txBody>
          <a:bodyPr/>
          <a:lstStyle/>
          <a:p>
            <a:r>
              <a:rPr lang="en-US"/>
              <a:t>Kwartler CSCI S-96</a:t>
            </a:r>
            <a:endParaRPr lang="en-US" dirty="0"/>
          </a:p>
        </p:txBody>
      </p:sp>
      <p:sp>
        <p:nvSpPr>
          <p:cNvPr id="6" name="Rectangle 1">
            <a:extLst>
              <a:ext uri="{FF2B5EF4-FFF2-40B4-BE49-F238E27FC236}">
                <a16:creationId xmlns:a16="http://schemas.microsoft.com/office/drawing/2014/main" xmlns="" id="{C7489A6F-D637-46C3-AAF5-39605DEC91D6}"/>
              </a:ext>
            </a:extLst>
          </p:cNvPr>
          <p:cNvSpPr>
            <a:spLocks noChangeArrowheads="1"/>
          </p:cNvSpPr>
          <p:nvPr/>
        </p:nvSpPr>
        <p:spPr bwMode="auto">
          <a:xfrm>
            <a:off x="860080" y="1572378"/>
            <a:ext cx="3521798"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Lucida Console" panose="020B0609040504020204" pitchFamily="49" charset="0"/>
              </a:rPr>
              <a:t>boxplot(</a:t>
            </a:r>
            <a:r>
              <a:rPr kumimoji="0" lang="en-US" altLang="en-US" sz="1200" b="0" i="0" u="none" strike="noStrike" cap="none" normalizeH="0" baseline="0" dirty="0" err="1">
                <a:ln>
                  <a:noFill/>
                </a:ln>
                <a:solidFill>
                  <a:srgbClr val="0000FF"/>
                </a:solidFill>
                <a:effectLst/>
                <a:latin typeface="Lucida Console" panose="020B0609040504020204" pitchFamily="49" charset="0"/>
              </a:rPr>
              <a:t>diamonds$price</a:t>
            </a:r>
            <a:r>
              <a:rPr kumimoji="0" lang="en-US" altLang="en-US" sz="1200" b="0" i="0" u="none" strike="noStrike" cap="none" normalizeH="0" baseline="0" dirty="0">
                <a:ln>
                  <a:noFill/>
                </a:ln>
                <a:solidFill>
                  <a:srgbClr val="0000FF"/>
                </a:solidFill>
                <a:effectLst/>
                <a:latin typeface="Lucida Console" panose="020B0609040504020204" pitchFamily="49" charset="0"/>
              </a:rPr>
              <a:t>~ </a:t>
            </a:r>
            <a:r>
              <a:rPr kumimoji="0" lang="en-US" altLang="en-US" sz="1200" b="0" i="0" u="none" strike="noStrike" cap="none" normalizeH="0" baseline="0" dirty="0" err="1">
                <a:ln>
                  <a:noFill/>
                </a:ln>
                <a:solidFill>
                  <a:srgbClr val="0000FF"/>
                </a:solidFill>
                <a:effectLst/>
                <a:latin typeface="Lucida Console" panose="020B0609040504020204" pitchFamily="49" charset="0"/>
              </a:rPr>
              <a:t>diamonds$cut</a:t>
            </a:r>
            <a:r>
              <a:rPr kumimoji="0" lang="en-US" altLang="en-US" sz="1200" b="0" i="0" u="none" strike="noStrike" cap="none" normalizeH="0" baseline="0" dirty="0">
                <a:ln>
                  <a:noFill/>
                </a:ln>
                <a:solidFill>
                  <a:srgbClr val="0000FF"/>
                </a:solidFill>
                <a:effectLst/>
                <a:latin typeface="Lucida Console" panose="020B0609040504020204" pitchFamily="49" charset="0"/>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xmlns="" id="{695452CD-CB39-4542-9559-FECB0A0E00ED}"/>
              </a:ext>
            </a:extLst>
          </p:cNvPr>
          <p:cNvSpPr txBox="1"/>
          <p:nvPr/>
        </p:nvSpPr>
        <p:spPr>
          <a:xfrm>
            <a:off x="5241312" y="1988611"/>
            <a:ext cx="3902688" cy="830997"/>
          </a:xfrm>
          <a:prstGeom prst="rect">
            <a:avLst/>
          </a:prstGeom>
          <a:noFill/>
        </p:spPr>
        <p:txBody>
          <a:bodyPr wrap="square" rtlCol="0">
            <a:spAutoFit/>
          </a:bodyPr>
          <a:lstStyle/>
          <a:p>
            <a:r>
              <a:rPr lang="en-US" sz="1200" dirty="0"/>
              <a:t>Show multiple distributions side by side in a compact manner.</a:t>
            </a:r>
          </a:p>
          <a:p>
            <a:pPr marL="628650" lvl="1" indent="-171450">
              <a:buFont typeface="Arial" panose="020B0604020202020204" pitchFamily="34" charset="0"/>
              <a:buChar char="•"/>
            </a:pPr>
            <a:r>
              <a:rPr lang="en-US" sz="1200" dirty="0"/>
              <a:t>Here you are examining the distribution of price by the cut (a factor with distinct levels)</a:t>
            </a:r>
            <a:endParaRPr lang="en-US" dirty="0"/>
          </a:p>
        </p:txBody>
      </p:sp>
      <p:pic>
        <p:nvPicPr>
          <p:cNvPr id="8" name="Picture 7">
            <a:extLst>
              <a:ext uri="{FF2B5EF4-FFF2-40B4-BE49-F238E27FC236}">
                <a16:creationId xmlns:a16="http://schemas.microsoft.com/office/drawing/2014/main" xmlns="" id="{8E5F72B5-F9B5-48F7-AB9B-59CA0833B784}"/>
              </a:ext>
            </a:extLst>
          </p:cNvPr>
          <p:cNvPicPr>
            <a:picLocks noChangeAspect="1"/>
          </p:cNvPicPr>
          <p:nvPr/>
        </p:nvPicPr>
        <p:blipFill>
          <a:blip r:embed="rId3"/>
          <a:stretch>
            <a:fillRect/>
          </a:stretch>
        </p:blipFill>
        <p:spPr>
          <a:xfrm>
            <a:off x="628650" y="1988611"/>
            <a:ext cx="3902373" cy="3423026"/>
          </a:xfrm>
          <a:prstGeom prst="rect">
            <a:avLst/>
          </a:prstGeom>
        </p:spPr>
      </p:pic>
    </p:spTree>
    <p:extLst>
      <p:ext uri="{BB962C8B-B14F-4D97-AF65-F5344CB8AC3E}">
        <p14:creationId xmlns:p14="http://schemas.microsoft.com/office/powerpoint/2010/main" val="12223556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3FFFE73-171E-4B97-9462-05326AE9641C}"/>
              </a:ext>
            </a:extLst>
          </p:cNvPr>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a:extLst>
              <a:ext uri="{FF2B5EF4-FFF2-40B4-BE49-F238E27FC236}">
                <a16:creationId xmlns:a16="http://schemas.microsoft.com/office/drawing/2014/main" xmlns="" id="{B9601E69-65E1-4218-B2B0-D1146693FC59}"/>
              </a:ext>
            </a:extLst>
          </p:cNvPr>
          <p:cNvSpPr>
            <a:spLocks noGrp="1"/>
          </p:cNvSpPr>
          <p:nvPr>
            <p:ph type="title"/>
          </p:nvPr>
        </p:nvSpPr>
        <p:spPr/>
        <p:txBody>
          <a:bodyPr/>
          <a:lstStyle/>
          <a:p>
            <a:r>
              <a:rPr lang="en-US" dirty="0"/>
              <a:t>Understanding a boxplot</a:t>
            </a:r>
          </a:p>
        </p:txBody>
      </p:sp>
      <p:sp>
        <p:nvSpPr>
          <p:cNvPr id="4" name="Slide Number Placeholder 3">
            <a:extLst>
              <a:ext uri="{FF2B5EF4-FFF2-40B4-BE49-F238E27FC236}">
                <a16:creationId xmlns:a16="http://schemas.microsoft.com/office/drawing/2014/main" xmlns="" id="{27D5E3F5-2ECE-453B-A20B-A6261C630ED8}"/>
              </a:ext>
            </a:extLst>
          </p:cNvPr>
          <p:cNvSpPr>
            <a:spLocks noGrp="1"/>
          </p:cNvSpPr>
          <p:nvPr>
            <p:ph type="sldNum" sz="quarter" idx="12"/>
          </p:nvPr>
        </p:nvSpPr>
        <p:spPr/>
        <p:txBody>
          <a:bodyPr/>
          <a:lstStyle/>
          <a:p>
            <a:fld id="{37290FF7-652B-4475-AEAB-8B1A5D23AE09}" type="slidenum">
              <a:rPr lang="en-US" smtClean="0"/>
              <a:t>73</a:t>
            </a:fld>
            <a:endParaRPr lang="en-US"/>
          </a:p>
        </p:txBody>
      </p:sp>
      <p:sp>
        <p:nvSpPr>
          <p:cNvPr id="5" name="Footer Placeholder 4">
            <a:extLst>
              <a:ext uri="{FF2B5EF4-FFF2-40B4-BE49-F238E27FC236}">
                <a16:creationId xmlns:a16="http://schemas.microsoft.com/office/drawing/2014/main" xmlns="" id="{E3657255-0B4F-4C93-BA05-6A9F87576978}"/>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xmlns="" id="{15309569-54C7-47D3-A287-66FD313B576B}"/>
              </a:ext>
            </a:extLst>
          </p:cNvPr>
          <p:cNvPicPr>
            <a:picLocks noChangeAspect="1"/>
          </p:cNvPicPr>
          <p:nvPr/>
        </p:nvPicPr>
        <p:blipFill>
          <a:blip r:embed="rId3"/>
          <a:stretch>
            <a:fillRect/>
          </a:stretch>
        </p:blipFill>
        <p:spPr>
          <a:xfrm>
            <a:off x="829326" y="1695934"/>
            <a:ext cx="3860369" cy="3365759"/>
          </a:xfrm>
          <a:prstGeom prst="rect">
            <a:avLst/>
          </a:prstGeom>
        </p:spPr>
      </p:pic>
      <p:sp>
        <p:nvSpPr>
          <p:cNvPr id="7" name="Rectangle 6">
            <a:extLst>
              <a:ext uri="{FF2B5EF4-FFF2-40B4-BE49-F238E27FC236}">
                <a16:creationId xmlns:a16="http://schemas.microsoft.com/office/drawing/2014/main" xmlns="" id="{0ADA5ED7-1FF3-4C08-B1A0-2D15C75F64E6}"/>
              </a:ext>
            </a:extLst>
          </p:cNvPr>
          <p:cNvSpPr/>
          <p:nvPr/>
        </p:nvSpPr>
        <p:spPr>
          <a:xfrm>
            <a:off x="316871" y="1249378"/>
            <a:ext cx="4372824" cy="262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Boxplot of Normal Distribution</a:t>
            </a:r>
          </a:p>
        </p:txBody>
      </p:sp>
      <p:pic>
        <p:nvPicPr>
          <p:cNvPr id="8196" name="Picture 4" descr="Image result for understand a boxplot">
            <a:extLst>
              <a:ext uri="{FF2B5EF4-FFF2-40B4-BE49-F238E27FC236}">
                <a16:creationId xmlns:a16="http://schemas.microsoft.com/office/drawing/2014/main" xmlns="" id="{0E31EFC9-F35F-4CBE-B03D-015949E4E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02" b="38151"/>
          <a:stretch/>
        </p:blipFill>
        <p:spPr bwMode="auto">
          <a:xfrm rot="5400000">
            <a:off x="3356584" y="2458525"/>
            <a:ext cx="4657983" cy="199176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BE435AA2-7397-4045-A2AB-C98298980377}"/>
              </a:ext>
            </a:extLst>
          </p:cNvPr>
          <p:cNvSpPr txBox="1"/>
          <p:nvPr/>
        </p:nvSpPr>
        <p:spPr>
          <a:xfrm>
            <a:off x="6889686" y="1988611"/>
            <a:ext cx="2254313" cy="646331"/>
          </a:xfrm>
          <a:prstGeom prst="rect">
            <a:avLst/>
          </a:prstGeom>
          <a:noFill/>
        </p:spPr>
        <p:txBody>
          <a:bodyPr wrap="square" rtlCol="0">
            <a:spAutoFit/>
          </a:bodyPr>
          <a:lstStyle/>
          <a:p>
            <a:r>
              <a:rPr lang="en-US" sz="1200" dirty="0"/>
              <a:t>A box plot is a rotated distribution corresponding to specific values.</a:t>
            </a:r>
            <a:endParaRPr lang="en-US" dirty="0"/>
          </a:p>
        </p:txBody>
      </p:sp>
      <p:cxnSp>
        <p:nvCxnSpPr>
          <p:cNvPr id="9" name="Straight Arrow Connector 8">
            <a:extLst>
              <a:ext uri="{FF2B5EF4-FFF2-40B4-BE49-F238E27FC236}">
                <a16:creationId xmlns:a16="http://schemas.microsoft.com/office/drawing/2014/main" xmlns="" id="{2CEDFA81-47EC-48D1-ACEA-F6F2B4687CFA}"/>
              </a:ext>
            </a:extLst>
          </p:cNvPr>
          <p:cNvCxnSpPr>
            <a:cxnSpLocks/>
            <a:stCxn id="12" idx="6"/>
          </p:cNvCxnSpPr>
          <p:nvPr/>
        </p:nvCxnSpPr>
        <p:spPr>
          <a:xfrm>
            <a:off x="3304515" y="1947423"/>
            <a:ext cx="1673957"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ED4B2D36-BCCD-49DE-AC60-56041428B7F0}"/>
              </a:ext>
            </a:extLst>
          </p:cNvPr>
          <p:cNvSpPr/>
          <p:nvPr/>
        </p:nvSpPr>
        <p:spPr>
          <a:xfrm>
            <a:off x="2503283" y="1804704"/>
            <a:ext cx="801232" cy="28543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AB13B1EA-F83A-4891-A521-7B0729D64D5A}"/>
              </a:ext>
            </a:extLst>
          </p:cNvPr>
          <p:cNvCxnSpPr>
            <a:cxnSpLocks/>
          </p:cNvCxnSpPr>
          <p:nvPr/>
        </p:nvCxnSpPr>
        <p:spPr>
          <a:xfrm>
            <a:off x="3576119" y="3177766"/>
            <a:ext cx="1258431" cy="64316"/>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120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5309569-54C7-47D3-A287-66FD313B576B}"/>
              </a:ext>
            </a:extLst>
          </p:cNvPr>
          <p:cNvPicPr>
            <a:picLocks noChangeAspect="1"/>
          </p:cNvPicPr>
          <p:nvPr/>
        </p:nvPicPr>
        <p:blipFill>
          <a:blip r:embed="rId3"/>
          <a:stretch>
            <a:fillRect/>
          </a:stretch>
        </p:blipFill>
        <p:spPr>
          <a:xfrm>
            <a:off x="1131683" y="2121292"/>
            <a:ext cx="3132499" cy="2731147"/>
          </a:xfrm>
          <a:prstGeom prst="rect">
            <a:avLst/>
          </a:prstGeom>
        </p:spPr>
      </p:pic>
      <p:sp>
        <p:nvSpPr>
          <p:cNvPr id="2" name="Date Placeholder 1">
            <a:extLst>
              <a:ext uri="{FF2B5EF4-FFF2-40B4-BE49-F238E27FC236}">
                <a16:creationId xmlns:a16="http://schemas.microsoft.com/office/drawing/2014/main" xmlns="" id="{B3FFFE73-171E-4B97-9462-05326AE9641C}"/>
              </a:ext>
            </a:extLst>
          </p:cNvPr>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a:extLst>
              <a:ext uri="{FF2B5EF4-FFF2-40B4-BE49-F238E27FC236}">
                <a16:creationId xmlns:a16="http://schemas.microsoft.com/office/drawing/2014/main" xmlns="" id="{B9601E69-65E1-4218-B2B0-D1146693FC59}"/>
              </a:ext>
            </a:extLst>
          </p:cNvPr>
          <p:cNvSpPr>
            <a:spLocks noGrp="1"/>
          </p:cNvSpPr>
          <p:nvPr>
            <p:ph type="title"/>
          </p:nvPr>
        </p:nvSpPr>
        <p:spPr/>
        <p:txBody>
          <a:bodyPr/>
          <a:lstStyle/>
          <a:p>
            <a:r>
              <a:rPr lang="en-US" dirty="0"/>
              <a:t>Understanding a boxplot</a:t>
            </a:r>
          </a:p>
        </p:txBody>
      </p:sp>
      <p:sp>
        <p:nvSpPr>
          <p:cNvPr id="4" name="Slide Number Placeholder 3">
            <a:extLst>
              <a:ext uri="{FF2B5EF4-FFF2-40B4-BE49-F238E27FC236}">
                <a16:creationId xmlns:a16="http://schemas.microsoft.com/office/drawing/2014/main" xmlns="" id="{27D5E3F5-2ECE-453B-A20B-A6261C630ED8}"/>
              </a:ext>
            </a:extLst>
          </p:cNvPr>
          <p:cNvSpPr>
            <a:spLocks noGrp="1"/>
          </p:cNvSpPr>
          <p:nvPr>
            <p:ph type="sldNum" sz="quarter" idx="12"/>
          </p:nvPr>
        </p:nvSpPr>
        <p:spPr/>
        <p:txBody>
          <a:bodyPr/>
          <a:lstStyle/>
          <a:p>
            <a:fld id="{37290FF7-652B-4475-AEAB-8B1A5D23AE09}" type="slidenum">
              <a:rPr lang="en-US" smtClean="0"/>
              <a:t>74</a:t>
            </a:fld>
            <a:endParaRPr lang="en-US"/>
          </a:p>
        </p:txBody>
      </p:sp>
      <p:sp>
        <p:nvSpPr>
          <p:cNvPr id="5" name="Footer Placeholder 4">
            <a:extLst>
              <a:ext uri="{FF2B5EF4-FFF2-40B4-BE49-F238E27FC236}">
                <a16:creationId xmlns:a16="http://schemas.microsoft.com/office/drawing/2014/main" xmlns="" id="{E3657255-0B4F-4C93-BA05-6A9F87576978}"/>
              </a:ext>
            </a:extLst>
          </p:cNvPr>
          <p:cNvSpPr>
            <a:spLocks noGrp="1"/>
          </p:cNvSpPr>
          <p:nvPr>
            <p:ph type="ftr" sz="quarter" idx="3"/>
          </p:nvPr>
        </p:nvSpPr>
        <p:spPr/>
        <p:txBody>
          <a:bodyPr/>
          <a:lstStyle/>
          <a:p>
            <a:r>
              <a:rPr lang="en-US"/>
              <a:t>Kwartler CSCI S-96</a:t>
            </a:r>
            <a:endParaRPr lang="en-US" dirty="0"/>
          </a:p>
        </p:txBody>
      </p:sp>
      <p:pic>
        <p:nvPicPr>
          <p:cNvPr id="8194" name="Picture 2" descr="Image result for understand a boxplot">
            <a:extLst>
              <a:ext uri="{FF2B5EF4-FFF2-40B4-BE49-F238E27FC236}">
                <a16:creationId xmlns:a16="http://schemas.microsoft.com/office/drawing/2014/main" xmlns="" id="{2AB276DA-526C-412A-A8B6-3838C9C11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657" y="1778834"/>
            <a:ext cx="1876425"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036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00C8F8B-2D8C-4994-BCF4-810AA35BC795}"/>
              </a:ext>
            </a:extLst>
          </p:cNvPr>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a:extLst>
              <a:ext uri="{FF2B5EF4-FFF2-40B4-BE49-F238E27FC236}">
                <a16:creationId xmlns:a16="http://schemas.microsoft.com/office/drawing/2014/main" xmlns="" id="{F0E2F37A-72F6-4F21-B409-1870A51A52DE}"/>
              </a:ext>
            </a:extLst>
          </p:cNvPr>
          <p:cNvSpPr>
            <a:spLocks noGrp="1"/>
          </p:cNvSpPr>
          <p:nvPr>
            <p:ph type="title"/>
          </p:nvPr>
        </p:nvSpPr>
        <p:spPr/>
        <p:txBody>
          <a:bodyPr/>
          <a:lstStyle/>
          <a:p>
            <a:r>
              <a:rPr lang="en-US" dirty="0"/>
              <a:t>Visuals in Base R – Line Charts</a:t>
            </a:r>
          </a:p>
        </p:txBody>
      </p:sp>
      <p:sp>
        <p:nvSpPr>
          <p:cNvPr id="4" name="Slide Number Placeholder 3">
            <a:extLst>
              <a:ext uri="{FF2B5EF4-FFF2-40B4-BE49-F238E27FC236}">
                <a16:creationId xmlns:a16="http://schemas.microsoft.com/office/drawing/2014/main" xmlns="" id="{2FDB691A-C909-4FFC-B263-C48C60129818}"/>
              </a:ext>
            </a:extLst>
          </p:cNvPr>
          <p:cNvSpPr>
            <a:spLocks noGrp="1"/>
          </p:cNvSpPr>
          <p:nvPr>
            <p:ph type="sldNum" sz="quarter" idx="12"/>
          </p:nvPr>
        </p:nvSpPr>
        <p:spPr/>
        <p:txBody>
          <a:bodyPr/>
          <a:lstStyle/>
          <a:p>
            <a:fld id="{37290FF7-652B-4475-AEAB-8B1A5D23AE09}" type="slidenum">
              <a:rPr lang="en-US" smtClean="0"/>
              <a:t>75</a:t>
            </a:fld>
            <a:endParaRPr lang="en-US"/>
          </a:p>
        </p:txBody>
      </p:sp>
      <p:sp>
        <p:nvSpPr>
          <p:cNvPr id="5" name="Footer Placeholder 4">
            <a:extLst>
              <a:ext uri="{FF2B5EF4-FFF2-40B4-BE49-F238E27FC236}">
                <a16:creationId xmlns:a16="http://schemas.microsoft.com/office/drawing/2014/main" xmlns="" id="{8DF8C571-D866-457F-85CF-84367772E875}"/>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975D653C-9A38-4CF7-9870-F162E206282B}"/>
              </a:ext>
            </a:extLst>
          </p:cNvPr>
          <p:cNvSpPr txBox="1"/>
          <p:nvPr/>
        </p:nvSpPr>
        <p:spPr>
          <a:xfrm>
            <a:off x="4577972" y="2269964"/>
            <a:ext cx="4355013" cy="1323439"/>
          </a:xfrm>
          <a:prstGeom prst="rect">
            <a:avLst/>
          </a:prstGeom>
          <a:noFill/>
        </p:spPr>
        <p:txBody>
          <a:bodyPr wrap="square" rtlCol="0">
            <a:spAutoFit/>
          </a:bodyPr>
          <a:lstStyle/>
          <a:p>
            <a:r>
              <a:rPr lang="en-US" sz="1600" dirty="0" smtClean="0"/>
              <a:t>Often used with time series data</a:t>
            </a:r>
          </a:p>
          <a:p>
            <a:r>
              <a:rPr lang="en-US" sz="1600" dirty="0" smtClean="0"/>
              <a:t>Sometimes, if data points are linked in a different fashion other than time, a line chart is helpful.</a:t>
            </a:r>
            <a:endParaRPr lang="en-US" sz="1600" dirty="0"/>
          </a:p>
          <a:p>
            <a:pPr marL="117475" indent="-117475">
              <a:buFont typeface="Arial" panose="020B0604020202020204" pitchFamily="34" charset="0"/>
              <a:buChar char="•"/>
            </a:pPr>
            <a:r>
              <a:rPr lang="en-US" sz="1600" dirty="0"/>
              <a:t>Beware of “spaghetti” charts that are not informative.</a:t>
            </a:r>
            <a:endParaRPr lang="en-US" sz="2400" dirty="0"/>
          </a:p>
        </p:txBody>
      </p:sp>
      <p:pic>
        <p:nvPicPr>
          <p:cNvPr id="7" name="Picture 4">
            <a:extLst>
              <a:ext uri="{FF2B5EF4-FFF2-40B4-BE49-F238E27FC236}">
                <a16:creationId xmlns:a16="http://schemas.microsoft.com/office/drawing/2014/main" xmlns="" id="{4FE9FFD3-454D-4A5E-85FE-63609067D173}"/>
              </a:ext>
            </a:extLst>
          </p:cNvPr>
          <p:cNvPicPr>
            <a:picLocks noChangeAspect="1" noChangeArrowheads="1"/>
          </p:cNvPicPr>
          <p:nvPr/>
        </p:nvPicPr>
        <p:blipFill>
          <a:blip r:embed="rId3" cstate="print"/>
          <a:srcRect/>
          <a:stretch>
            <a:fillRect/>
          </a:stretch>
        </p:blipFill>
        <p:spPr bwMode="auto">
          <a:xfrm>
            <a:off x="260382" y="1831819"/>
            <a:ext cx="4067175" cy="3333750"/>
          </a:xfrm>
          <a:prstGeom prst="rect">
            <a:avLst/>
          </a:prstGeom>
          <a:noFill/>
          <a:ln w="9525">
            <a:noFill/>
            <a:miter lim="800000"/>
            <a:headEnd/>
            <a:tailEnd/>
          </a:ln>
        </p:spPr>
      </p:pic>
      <p:sp>
        <p:nvSpPr>
          <p:cNvPr id="8" name="Rectangle 7">
            <a:extLst>
              <a:ext uri="{FF2B5EF4-FFF2-40B4-BE49-F238E27FC236}">
                <a16:creationId xmlns:a16="http://schemas.microsoft.com/office/drawing/2014/main" xmlns="" id="{D0D87700-E2B3-4D36-A30F-D02485BE8175}"/>
              </a:ext>
            </a:extLst>
          </p:cNvPr>
          <p:cNvSpPr/>
          <p:nvPr/>
        </p:nvSpPr>
        <p:spPr>
          <a:xfrm>
            <a:off x="968721" y="1466661"/>
            <a:ext cx="3603279" cy="280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Amtrak Rider Data</a:t>
            </a:r>
          </a:p>
        </p:txBody>
      </p:sp>
      <p:sp>
        <p:nvSpPr>
          <p:cNvPr id="9" name="Rectangle 8">
            <a:extLst>
              <a:ext uri="{FF2B5EF4-FFF2-40B4-BE49-F238E27FC236}">
                <a16:creationId xmlns:a16="http://schemas.microsoft.com/office/drawing/2014/main" xmlns="" id="{E94DD908-D404-42A4-90A8-52BF1E53009D}"/>
              </a:ext>
            </a:extLst>
          </p:cNvPr>
          <p:cNvSpPr/>
          <p:nvPr/>
        </p:nvSpPr>
        <p:spPr>
          <a:xfrm>
            <a:off x="326491" y="5653394"/>
            <a:ext cx="8188859" cy="461665"/>
          </a:xfrm>
          <a:prstGeom prst="rect">
            <a:avLst/>
          </a:prstGeom>
          <a:solidFill>
            <a:schemeClr val="bg1">
              <a:lumMod val="75000"/>
            </a:schemeClr>
          </a:solidFill>
        </p:spPr>
        <p:txBody>
          <a:bodyPr wrap="square">
            <a:spAutoFit/>
          </a:bodyPr>
          <a:lstStyle/>
          <a:p>
            <a:r>
              <a:rPr lang="en-US" sz="1200" dirty="0" err="1">
                <a:latin typeface="Consolas" panose="020B0609020204030204" pitchFamily="49" charset="0"/>
                <a:cs typeface="Courier New" pitchFamily="49" charset="0"/>
              </a:rPr>
              <a:t>ridership.ts</a:t>
            </a:r>
            <a:r>
              <a:rPr lang="en-US" sz="1200" dirty="0">
                <a:latin typeface="Consolas" panose="020B0609020204030204" pitchFamily="49" charset="0"/>
                <a:cs typeface="Courier New" pitchFamily="49" charset="0"/>
              </a:rPr>
              <a:t> &lt;- </a:t>
            </a:r>
            <a:r>
              <a:rPr lang="en-US" sz="1200" dirty="0" err="1">
                <a:latin typeface="Consolas" panose="020B0609020204030204" pitchFamily="49" charset="0"/>
                <a:cs typeface="Courier New" pitchFamily="49" charset="0"/>
              </a:rPr>
              <a:t>ts</a:t>
            </a:r>
            <a:r>
              <a:rPr lang="en-US" sz="1200" dirty="0">
                <a:latin typeface="Consolas" panose="020B0609020204030204" pitchFamily="49" charset="0"/>
                <a:cs typeface="Courier New" pitchFamily="49" charset="0"/>
              </a:rPr>
              <a:t>(</a:t>
            </a:r>
            <a:r>
              <a:rPr lang="en-US" sz="1200" dirty="0" err="1">
                <a:latin typeface="Consolas" panose="020B0609020204030204" pitchFamily="49" charset="0"/>
                <a:cs typeface="Courier New" pitchFamily="49" charset="0"/>
              </a:rPr>
              <a:t>Amtrak.df$Ridership</a:t>
            </a:r>
            <a:r>
              <a:rPr lang="en-US" sz="1200" dirty="0">
                <a:latin typeface="Consolas" panose="020B0609020204030204" pitchFamily="49" charset="0"/>
                <a:cs typeface="Courier New" pitchFamily="49" charset="0"/>
              </a:rPr>
              <a:t>, start = c(1991, 1), end = c(2004, 3), </a:t>
            </a:r>
            <a:r>
              <a:rPr lang="en-US" sz="1200" dirty="0" err="1">
                <a:latin typeface="Consolas" panose="020B0609020204030204" pitchFamily="49" charset="0"/>
                <a:cs typeface="Courier New" pitchFamily="49" charset="0"/>
              </a:rPr>
              <a:t>freq</a:t>
            </a:r>
            <a:r>
              <a:rPr lang="en-US" sz="1200" dirty="0">
                <a:latin typeface="Consolas" panose="020B0609020204030204" pitchFamily="49" charset="0"/>
                <a:cs typeface="Courier New" pitchFamily="49" charset="0"/>
              </a:rPr>
              <a:t> = 12)</a:t>
            </a:r>
          </a:p>
          <a:p>
            <a:r>
              <a:rPr lang="en-US" sz="1200" dirty="0">
                <a:latin typeface="Consolas" panose="020B0609020204030204" pitchFamily="49" charset="0"/>
                <a:cs typeface="Courier New" pitchFamily="49" charset="0"/>
              </a:rPr>
              <a:t>plot(</a:t>
            </a:r>
            <a:r>
              <a:rPr lang="en-US" sz="1200" dirty="0" err="1">
                <a:latin typeface="Consolas" panose="020B0609020204030204" pitchFamily="49" charset="0"/>
                <a:cs typeface="Courier New" pitchFamily="49" charset="0"/>
              </a:rPr>
              <a:t>ridership.ts</a:t>
            </a:r>
            <a:r>
              <a:rPr lang="en-US" sz="1200" dirty="0">
                <a:latin typeface="Consolas" panose="020B0609020204030204" pitchFamily="49" charset="0"/>
                <a:cs typeface="Courier New" pitchFamily="49" charset="0"/>
              </a:rPr>
              <a:t>, </a:t>
            </a:r>
            <a:r>
              <a:rPr lang="en-US" sz="1200" dirty="0" err="1">
                <a:latin typeface="Consolas" panose="020B0609020204030204" pitchFamily="49" charset="0"/>
                <a:cs typeface="Courier New" pitchFamily="49" charset="0"/>
              </a:rPr>
              <a:t>xlab</a:t>
            </a:r>
            <a:r>
              <a:rPr lang="en-US" sz="1200" dirty="0">
                <a:latin typeface="Consolas" panose="020B0609020204030204" pitchFamily="49" charset="0"/>
                <a:cs typeface="Courier New" pitchFamily="49" charset="0"/>
              </a:rPr>
              <a:t> = "Year", </a:t>
            </a:r>
            <a:r>
              <a:rPr lang="en-US" sz="1200" dirty="0" err="1">
                <a:latin typeface="Consolas" panose="020B0609020204030204" pitchFamily="49" charset="0"/>
                <a:cs typeface="Courier New" pitchFamily="49" charset="0"/>
              </a:rPr>
              <a:t>ylab</a:t>
            </a:r>
            <a:r>
              <a:rPr lang="en-US" sz="1200" dirty="0">
                <a:latin typeface="Consolas" panose="020B0609020204030204" pitchFamily="49" charset="0"/>
                <a:cs typeface="Courier New" pitchFamily="49" charset="0"/>
              </a:rPr>
              <a:t> = "Ridership (in 000s)", </a:t>
            </a:r>
            <a:r>
              <a:rPr lang="en-US" sz="1200" dirty="0" err="1">
                <a:latin typeface="Consolas" panose="020B0609020204030204" pitchFamily="49" charset="0"/>
                <a:cs typeface="Courier New" pitchFamily="49" charset="0"/>
              </a:rPr>
              <a:t>ylim</a:t>
            </a:r>
            <a:r>
              <a:rPr lang="en-US" sz="1200" dirty="0">
                <a:latin typeface="Consolas" panose="020B0609020204030204" pitchFamily="49" charset="0"/>
                <a:cs typeface="Courier New" pitchFamily="49" charset="0"/>
              </a:rPr>
              <a:t> = c(1300, 2300))</a:t>
            </a:r>
          </a:p>
        </p:txBody>
      </p:sp>
    </p:spTree>
    <p:extLst>
      <p:ext uri="{BB962C8B-B14F-4D97-AF65-F5344CB8AC3E}">
        <p14:creationId xmlns:p14="http://schemas.microsoft.com/office/powerpoint/2010/main" val="17728283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691429" y="2763349"/>
            <a:ext cx="4276725" cy="2562225"/>
          </a:xfrm>
          <a:prstGeom prst="rect">
            <a:avLst/>
          </a:prstGeom>
          <a:ln>
            <a:solidFill>
              <a:schemeClr val="tx1"/>
            </a:solidFill>
          </a:ln>
        </p:spPr>
      </p:pic>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smtClean="0"/>
              <a:t>Spaghetti Charts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7" name="Picture 6"/>
          <p:cNvPicPr>
            <a:picLocks noChangeAspect="1"/>
          </p:cNvPicPr>
          <p:nvPr/>
        </p:nvPicPr>
        <p:blipFill>
          <a:blip r:embed="rId3"/>
          <a:stretch>
            <a:fillRect/>
          </a:stretch>
        </p:blipFill>
        <p:spPr>
          <a:xfrm>
            <a:off x="209551" y="1133842"/>
            <a:ext cx="2621573" cy="2358064"/>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148180" y="1215535"/>
            <a:ext cx="2314898" cy="2424479"/>
          </a:xfrm>
          <a:prstGeom prst="rect">
            <a:avLst/>
          </a:prstGeom>
          <a:ln>
            <a:solidFill>
              <a:schemeClr val="tx1"/>
            </a:solidFill>
          </a:ln>
        </p:spPr>
      </p:pic>
      <p:sp>
        <p:nvSpPr>
          <p:cNvPr id="9" name="Rectangle 8"/>
          <p:cNvSpPr/>
          <p:nvPr/>
        </p:nvSpPr>
        <p:spPr>
          <a:xfrm>
            <a:off x="633046" y="5591908"/>
            <a:ext cx="7913077" cy="5802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Aesthetics should be minimized, and always think about adding a second graph instead of another data series.</a:t>
            </a:r>
            <a:endParaRPr lang="en-US" dirty="0"/>
          </a:p>
        </p:txBody>
      </p:sp>
      <p:pic>
        <p:nvPicPr>
          <p:cNvPr id="10" name="Picture 9"/>
          <p:cNvPicPr>
            <a:picLocks noChangeAspect="1"/>
          </p:cNvPicPr>
          <p:nvPr/>
        </p:nvPicPr>
        <p:blipFill>
          <a:blip r:embed="rId5"/>
          <a:stretch>
            <a:fillRect/>
          </a:stretch>
        </p:blipFill>
        <p:spPr>
          <a:xfrm>
            <a:off x="605541" y="3041039"/>
            <a:ext cx="3359789" cy="2339853"/>
          </a:xfrm>
          <a:prstGeom prst="rect">
            <a:avLst/>
          </a:prstGeom>
          <a:ln>
            <a:solidFill>
              <a:schemeClr val="tx1"/>
            </a:solidFill>
          </a:ln>
        </p:spPr>
      </p:pic>
    </p:spTree>
    <p:extLst>
      <p:ext uri="{BB962C8B-B14F-4D97-AF65-F5344CB8AC3E}">
        <p14:creationId xmlns:p14="http://schemas.microsoft.com/office/powerpoint/2010/main" val="31119609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4143E23-DEF8-4A03-AC2F-968E3B440B5A}"/>
              </a:ext>
            </a:extLst>
          </p:cNvPr>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a:extLst>
              <a:ext uri="{FF2B5EF4-FFF2-40B4-BE49-F238E27FC236}">
                <a16:creationId xmlns:a16="http://schemas.microsoft.com/office/drawing/2014/main" xmlns="" id="{5A09ABC2-D683-4809-89FF-52A4278E8C46}"/>
              </a:ext>
            </a:extLst>
          </p:cNvPr>
          <p:cNvSpPr>
            <a:spLocks noGrp="1"/>
          </p:cNvSpPr>
          <p:nvPr>
            <p:ph type="title"/>
          </p:nvPr>
        </p:nvSpPr>
        <p:spPr/>
        <p:txBody>
          <a:bodyPr/>
          <a:lstStyle/>
          <a:p>
            <a:r>
              <a:rPr lang="en-US" dirty="0"/>
              <a:t>Visuals in Base R - Scatterplot</a:t>
            </a:r>
          </a:p>
        </p:txBody>
      </p:sp>
      <p:sp>
        <p:nvSpPr>
          <p:cNvPr id="4" name="Slide Number Placeholder 3">
            <a:extLst>
              <a:ext uri="{FF2B5EF4-FFF2-40B4-BE49-F238E27FC236}">
                <a16:creationId xmlns:a16="http://schemas.microsoft.com/office/drawing/2014/main" xmlns="" id="{81ED6B06-2550-46A6-A57D-589DDF947A00}"/>
              </a:ext>
            </a:extLst>
          </p:cNvPr>
          <p:cNvSpPr>
            <a:spLocks noGrp="1"/>
          </p:cNvSpPr>
          <p:nvPr>
            <p:ph type="sldNum" sz="quarter" idx="12"/>
          </p:nvPr>
        </p:nvSpPr>
        <p:spPr/>
        <p:txBody>
          <a:bodyPr/>
          <a:lstStyle/>
          <a:p>
            <a:fld id="{37290FF7-652B-4475-AEAB-8B1A5D23AE09}" type="slidenum">
              <a:rPr lang="en-US" smtClean="0"/>
              <a:t>77</a:t>
            </a:fld>
            <a:endParaRPr lang="en-US"/>
          </a:p>
        </p:txBody>
      </p:sp>
      <p:sp>
        <p:nvSpPr>
          <p:cNvPr id="5" name="Footer Placeholder 4">
            <a:extLst>
              <a:ext uri="{FF2B5EF4-FFF2-40B4-BE49-F238E27FC236}">
                <a16:creationId xmlns:a16="http://schemas.microsoft.com/office/drawing/2014/main" xmlns="" id="{B869083E-8D56-4854-A8F8-225A0C78DC2F}"/>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6CCB4A2B-7201-4052-8BD5-39EED5D74BBE}"/>
              </a:ext>
            </a:extLst>
          </p:cNvPr>
          <p:cNvSpPr txBox="1"/>
          <p:nvPr/>
        </p:nvSpPr>
        <p:spPr>
          <a:xfrm>
            <a:off x="35170" y="1162133"/>
            <a:ext cx="4448908" cy="584775"/>
          </a:xfrm>
          <a:prstGeom prst="rect">
            <a:avLst/>
          </a:prstGeom>
          <a:solidFill>
            <a:schemeClr val="accent6"/>
          </a:solidFill>
          <a:ln>
            <a:noFill/>
          </a:ln>
        </p:spPr>
        <p:txBody>
          <a:bodyPr wrap="square" rtlCol="0">
            <a:spAutoFit/>
          </a:bodyPr>
          <a:lstStyle/>
          <a:p>
            <a:r>
              <a:rPr lang="en-US" sz="1600" dirty="0">
                <a:solidFill>
                  <a:schemeClr val="bg1"/>
                </a:solidFill>
              </a:rPr>
              <a:t>To understand the relationship between two variables, use a scatter plot</a:t>
            </a:r>
            <a:r>
              <a:rPr lang="en-US" sz="1600" dirty="0" smtClean="0">
                <a:solidFill>
                  <a:schemeClr val="bg1"/>
                </a:solidFill>
              </a:rPr>
              <a:t>.</a:t>
            </a:r>
            <a:endParaRPr lang="en-US" sz="2400" dirty="0">
              <a:solidFill>
                <a:schemeClr val="bg1"/>
              </a:solidFill>
            </a:endParaRPr>
          </a:p>
        </p:txBody>
      </p:sp>
      <p:pic>
        <p:nvPicPr>
          <p:cNvPr id="7" name="Picture 6">
            <a:extLst>
              <a:ext uri="{FF2B5EF4-FFF2-40B4-BE49-F238E27FC236}">
                <a16:creationId xmlns:a16="http://schemas.microsoft.com/office/drawing/2014/main" xmlns="" id="{C2A890EF-0FB9-4435-A6C2-F88527FB1C4D}"/>
              </a:ext>
            </a:extLst>
          </p:cNvPr>
          <p:cNvPicPr>
            <a:picLocks noChangeAspect="1"/>
          </p:cNvPicPr>
          <p:nvPr/>
        </p:nvPicPr>
        <p:blipFill>
          <a:blip r:embed="rId3"/>
          <a:stretch>
            <a:fillRect/>
          </a:stretch>
        </p:blipFill>
        <p:spPr>
          <a:xfrm>
            <a:off x="0" y="1963107"/>
            <a:ext cx="4437471" cy="4131917"/>
          </a:xfrm>
          <a:prstGeom prst="rect">
            <a:avLst/>
          </a:prstGeom>
        </p:spPr>
      </p:pic>
      <p:sp>
        <p:nvSpPr>
          <p:cNvPr id="16" name="Rectangle 15"/>
          <p:cNvSpPr/>
          <p:nvPr/>
        </p:nvSpPr>
        <p:spPr>
          <a:xfrm>
            <a:off x="5324455" y="1178169"/>
            <a:ext cx="3432684"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8C7A4E88-7CBB-4F3C-AF9B-72FA2CE5CB37}"/>
              </a:ext>
            </a:extLst>
          </p:cNvPr>
          <p:cNvSpPr/>
          <p:nvPr/>
        </p:nvSpPr>
        <p:spPr>
          <a:xfrm>
            <a:off x="5387842" y="1580374"/>
            <a:ext cx="3516923" cy="584775"/>
          </a:xfrm>
          <a:prstGeom prst="rect">
            <a:avLst/>
          </a:prstGeom>
        </p:spPr>
        <p:txBody>
          <a:bodyPr wrap="square">
            <a:spAutoFit/>
          </a:bodyPr>
          <a:lstStyle/>
          <a:p>
            <a:r>
              <a:rPr lang="en-US" altLang="en-US" sz="1600" dirty="0" smtClean="0">
                <a:solidFill>
                  <a:srgbClr val="0000FF"/>
                </a:solidFill>
                <a:latin typeface="Lucida Console" panose="020B0609040504020204" pitchFamily="49" charset="0"/>
              </a:rPr>
              <a:t>plot(</a:t>
            </a:r>
            <a:r>
              <a:rPr lang="en-US" altLang="en-US" sz="1600" dirty="0" err="1" smtClean="0">
                <a:solidFill>
                  <a:srgbClr val="0000FF"/>
                </a:solidFill>
                <a:latin typeface="Lucida Console" panose="020B0609040504020204" pitchFamily="49" charset="0"/>
              </a:rPr>
              <a:t>diamonds$carat</a:t>
            </a:r>
            <a:r>
              <a:rPr lang="en-US" altLang="en-US" sz="1600" dirty="0" smtClean="0">
                <a:solidFill>
                  <a:srgbClr val="0000FF"/>
                </a:solidFill>
                <a:latin typeface="Lucida Console" panose="020B0609040504020204" pitchFamily="49" charset="0"/>
              </a:rPr>
              <a:t>,</a:t>
            </a:r>
          </a:p>
          <a:p>
            <a:r>
              <a:rPr lang="en-US" altLang="en-US" sz="1600" dirty="0">
                <a:solidFill>
                  <a:srgbClr val="0000FF"/>
                </a:solidFill>
                <a:latin typeface="Lucida Console" panose="020B0609040504020204" pitchFamily="49" charset="0"/>
              </a:rPr>
              <a:t>	</a:t>
            </a:r>
            <a:r>
              <a:rPr lang="en-US" altLang="en-US" sz="1600" dirty="0" err="1" smtClean="0">
                <a:solidFill>
                  <a:srgbClr val="0000FF"/>
                </a:solidFill>
                <a:latin typeface="Lucida Console" panose="020B0609040504020204" pitchFamily="49" charset="0"/>
              </a:rPr>
              <a:t>diamonds$price</a:t>
            </a:r>
            <a:r>
              <a:rPr lang="en-US" altLang="en-US" sz="1600" dirty="0" smtClean="0">
                <a:solidFill>
                  <a:srgbClr val="0000FF"/>
                </a:solidFill>
                <a:latin typeface="Lucida Console" panose="020B0609040504020204" pitchFamily="49" charset="0"/>
              </a:rPr>
              <a:t>)</a:t>
            </a:r>
          </a:p>
        </p:txBody>
      </p:sp>
      <p:sp>
        <p:nvSpPr>
          <p:cNvPr id="18" name="TextBox 17"/>
          <p:cNvSpPr txBox="1"/>
          <p:nvPr/>
        </p:nvSpPr>
        <p:spPr>
          <a:xfrm rot="16200000">
            <a:off x="4521648" y="1751873"/>
            <a:ext cx="1275990" cy="276999"/>
          </a:xfrm>
          <a:prstGeom prst="rect">
            <a:avLst/>
          </a:prstGeom>
          <a:noFill/>
        </p:spPr>
        <p:txBody>
          <a:bodyPr wrap="none" rtlCol="0">
            <a:spAutoFit/>
          </a:bodyPr>
          <a:lstStyle/>
          <a:p>
            <a:r>
              <a:rPr lang="en-US" sz="1200" dirty="0" smtClean="0"/>
              <a:t>Programmatically</a:t>
            </a:r>
            <a:endParaRPr lang="en-US" sz="1200" dirty="0"/>
          </a:p>
        </p:txBody>
      </p:sp>
      <p:sp>
        <p:nvSpPr>
          <p:cNvPr id="19" name="Rectangle 18"/>
          <p:cNvSpPr/>
          <p:nvPr/>
        </p:nvSpPr>
        <p:spPr>
          <a:xfrm>
            <a:off x="5324455" y="2825261"/>
            <a:ext cx="3429000"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relationship between two variables.  Do I see a pattern?</a:t>
            </a:r>
            <a:endParaRPr lang="en-US" dirty="0">
              <a:solidFill>
                <a:schemeClr val="tx1"/>
              </a:solidFill>
            </a:endParaRPr>
          </a:p>
        </p:txBody>
      </p:sp>
      <p:sp>
        <p:nvSpPr>
          <p:cNvPr id="20" name="TextBox 19"/>
          <p:cNvSpPr txBox="1"/>
          <p:nvPr/>
        </p:nvSpPr>
        <p:spPr>
          <a:xfrm rot="16200000">
            <a:off x="4642517" y="3398965"/>
            <a:ext cx="1034257" cy="276999"/>
          </a:xfrm>
          <a:prstGeom prst="rect">
            <a:avLst/>
          </a:prstGeom>
          <a:noFill/>
        </p:spPr>
        <p:txBody>
          <a:bodyPr wrap="none" rtlCol="0">
            <a:spAutoFit/>
          </a:bodyPr>
          <a:lstStyle/>
          <a:p>
            <a:r>
              <a:rPr lang="en-US" sz="1200" dirty="0" smtClean="0"/>
              <a:t>Data Scientist</a:t>
            </a:r>
            <a:endParaRPr lang="en-US" sz="1200" dirty="0"/>
          </a:p>
        </p:txBody>
      </p:sp>
      <p:sp>
        <p:nvSpPr>
          <p:cNvPr id="21" name="Rectangle 20"/>
          <p:cNvSpPr/>
          <p:nvPr/>
        </p:nvSpPr>
        <p:spPr>
          <a:xfrm>
            <a:off x="5324455" y="4560276"/>
            <a:ext cx="3429000"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 see a pattern, but this is ugly, what do the straight vertical patterns tell me?</a:t>
            </a:r>
            <a:endParaRPr lang="en-US" dirty="0">
              <a:solidFill>
                <a:schemeClr val="tx1"/>
              </a:solidFill>
            </a:endParaRPr>
          </a:p>
        </p:txBody>
      </p:sp>
      <p:sp>
        <p:nvSpPr>
          <p:cNvPr id="22" name="TextBox 21"/>
          <p:cNvSpPr txBox="1"/>
          <p:nvPr/>
        </p:nvSpPr>
        <p:spPr>
          <a:xfrm rot="16200000">
            <a:off x="4549189" y="5133980"/>
            <a:ext cx="1220912" cy="276999"/>
          </a:xfrm>
          <a:prstGeom prst="rect">
            <a:avLst/>
          </a:prstGeom>
          <a:noFill/>
        </p:spPr>
        <p:txBody>
          <a:bodyPr wrap="none" rtlCol="0">
            <a:spAutoFit/>
          </a:bodyPr>
          <a:lstStyle/>
          <a:p>
            <a:r>
              <a:rPr lang="en-US" sz="1200" dirty="0" smtClean="0"/>
              <a:t>Business  Person</a:t>
            </a:r>
            <a:endParaRPr lang="en-US" sz="1200" dirty="0"/>
          </a:p>
        </p:txBody>
      </p:sp>
      <p:cxnSp>
        <p:nvCxnSpPr>
          <p:cNvPr id="23" name="Straight Connector 22"/>
          <p:cNvCxnSpPr/>
          <p:nvPr/>
        </p:nvCxnSpPr>
        <p:spPr>
          <a:xfrm flipH="1">
            <a:off x="4554414" y="1389185"/>
            <a:ext cx="17585" cy="476543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8180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4143E23-DEF8-4A03-AC2F-968E3B440B5A}"/>
              </a:ext>
            </a:extLst>
          </p:cNvPr>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a:extLst>
              <a:ext uri="{FF2B5EF4-FFF2-40B4-BE49-F238E27FC236}">
                <a16:creationId xmlns:a16="http://schemas.microsoft.com/office/drawing/2014/main" xmlns="" id="{5A09ABC2-D683-4809-89FF-52A4278E8C46}"/>
              </a:ext>
            </a:extLst>
          </p:cNvPr>
          <p:cNvSpPr>
            <a:spLocks noGrp="1"/>
          </p:cNvSpPr>
          <p:nvPr>
            <p:ph type="title"/>
          </p:nvPr>
        </p:nvSpPr>
        <p:spPr/>
        <p:txBody>
          <a:bodyPr/>
          <a:lstStyle/>
          <a:p>
            <a:r>
              <a:rPr lang="en-US" dirty="0" smtClean="0"/>
              <a:t>Scatterplot – with Transparency</a:t>
            </a:r>
            <a:endParaRPr lang="en-US" dirty="0"/>
          </a:p>
        </p:txBody>
      </p:sp>
      <p:sp>
        <p:nvSpPr>
          <p:cNvPr id="4" name="Slide Number Placeholder 3">
            <a:extLst>
              <a:ext uri="{FF2B5EF4-FFF2-40B4-BE49-F238E27FC236}">
                <a16:creationId xmlns:a16="http://schemas.microsoft.com/office/drawing/2014/main" xmlns="" id="{81ED6B06-2550-46A6-A57D-589DDF947A00}"/>
              </a:ext>
            </a:extLst>
          </p:cNvPr>
          <p:cNvSpPr>
            <a:spLocks noGrp="1"/>
          </p:cNvSpPr>
          <p:nvPr>
            <p:ph type="sldNum" sz="quarter" idx="12"/>
          </p:nvPr>
        </p:nvSpPr>
        <p:spPr/>
        <p:txBody>
          <a:bodyPr/>
          <a:lstStyle/>
          <a:p>
            <a:fld id="{37290FF7-652B-4475-AEAB-8B1A5D23AE09}" type="slidenum">
              <a:rPr lang="en-US" smtClean="0"/>
              <a:t>78</a:t>
            </a:fld>
            <a:endParaRPr lang="en-US"/>
          </a:p>
        </p:txBody>
      </p:sp>
      <p:sp>
        <p:nvSpPr>
          <p:cNvPr id="5" name="Footer Placeholder 4">
            <a:extLst>
              <a:ext uri="{FF2B5EF4-FFF2-40B4-BE49-F238E27FC236}">
                <a16:creationId xmlns:a16="http://schemas.microsoft.com/office/drawing/2014/main" xmlns="" id="{B869083E-8D56-4854-A8F8-225A0C78DC2F}"/>
              </a:ext>
            </a:extLst>
          </p:cNvPr>
          <p:cNvSpPr>
            <a:spLocks noGrp="1"/>
          </p:cNvSpPr>
          <p:nvPr>
            <p:ph type="ftr" sz="quarter" idx="3"/>
          </p:nvPr>
        </p:nvSpPr>
        <p:spPr/>
        <p:txBody>
          <a:bodyPr/>
          <a:lstStyle/>
          <a:p>
            <a:r>
              <a:rPr lang="en-US"/>
              <a:t>Kwartler CSCI S-96</a:t>
            </a:r>
            <a:endParaRPr lang="en-US" dirty="0"/>
          </a:p>
        </p:txBody>
      </p:sp>
      <p:pic>
        <p:nvPicPr>
          <p:cNvPr id="10" name="Picture 9">
            <a:extLst>
              <a:ext uri="{FF2B5EF4-FFF2-40B4-BE49-F238E27FC236}">
                <a16:creationId xmlns:a16="http://schemas.microsoft.com/office/drawing/2014/main" xmlns="" id="{FA450603-FF76-448B-9AF6-82C35954FA48}"/>
              </a:ext>
            </a:extLst>
          </p:cNvPr>
          <p:cNvPicPr>
            <a:picLocks noChangeAspect="1"/>
          </p:cNvPicPr>
          <p:nvPr/>
        </p:nvPicPr>
        <p:blipFill>
          <a:blip r:embed="rId3"/>
          <a:stretch>
            <a:fillRect/>
          </a:stretch>
        </p:blipFill>
        <p:spPr>
          <a:xfrm>
            <a:off x="0" y="1983035"/>
            <a:ext cx="4279450" cy="4199460"/>
          </a:xfrm>
          <a:prstGeom prst="rect">
            <a:avLst/>
          </a:prstGeom>
        </p:spPr>
      </p:pic>
      <p:sp>
        <p:nvSpPr>
          <p:cNvPr id="9" name="Rectangle 8"/>
          <p:cNvSpPr/>
          <p:nvPr/>
        </p:nvSpPr>
        <p:spPr>
          <a:xfrm>
            <a:off x="5324457" y="4540811"/>
            <a:ext cx="3429000"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Now a business person can more easily observe the data clusters at ¼ increments for carat and a positive trend for carat to price.</a:t>
            </a:r>
            <a:endParaRPr lang="en-US" dirty="0">
              <a:solidFill>
                <a:schemeClr val="tx1"/>
              </a:solidFill>
            </a:endParaRPr>
          </a:p>
        </p:txBody>
      </p:sp>
      <p:sp>
        <p:nvSpPr>
          <p:cNvPr id="11" name="TextBox 10"/>
          <p:cNvSpPr txBox="1"/>
          <p:nvPr/>
        </p:nvSpPr>
        <p:spPr>
          <a:xfrm rot="16200000">
            <a:off x="4426096" y="5096904"/>
            <a:ext cx="1220912" cy="276999"/>
          </a:xfrm>
          <a:prstGeom prst="rect">
            <a:avLst/>
          </a:prstGeom>
          <a:noFill/>
        </p:spPr>
        <p:txBody>
          <a:bodyPr wrap="none" rtlCol="0">
            <a:spAutoFit/>
          </a:bodyPr>
          <a:lstStyle/>
          <a:p>
            <a:r>
              <a:rPr lang="en-US" sz="1200" dirty="0" smtClean="0"/>
              <a:t>Business  Person</a:t>
            </a:r>
            <a:endParaRPr lang="en-US" sz="1200" dirty="0"/>
          </a:p>
        </p:txBody>
      </p:sp>
      <p:sp>
        <p:nvSpPr>
          <p:cNvPr id="12" name="Rectangle 11"/>
          <p:cNvSpPr/>
          <p:nvPr/>
        </p:nvSpPr>
        <p:spPr>
          <a:xfrm>
            <a:off x="5324455" y="1178169"/>
            <a:ext cx="3432684"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FF"/>
                </a:solidFill>
                <a:latin typeface="Lucida Console" panose="020B0609040504020204" pitchFamily="49" charset="0"/>
              </a:rPr>
              <a:t>library(scales)</a:t>
            </a:r>
          </a:p>
          <a:p>
            <a:r>
              <a:rPr lang="en-US" sz="1200" dirty="0">
                <a:solidFill>
                  <a:srgbClr val="0000FF"/>
                </a:solidFill>
                <a:latin typeface="Lucida Console" panose="020B0609040504020204" pitchFamily="49" charset="0"/>
              </a:rPr>
              <a:t>plot(</a:t>
            </a:r>
            <a:r>
              <a:rPr lang="en-US" sz="1200" dirty="0" err="1">
                <a:solidFill>
                  <a:srgbClr val="0000FF"/>
                </a:solidFill>
                <a:latin typeface="Lucida Console" panose="020B0609040504020204" pitchFamily="49" charset="0"/>
              </a:rPr>
              <a:t>diamonds$carat</a:t>
            </a:r>
            <a:r>
              <a:rPr lang="en-US" sz="1200" dirty="0">
                <a:solidFill>
                  <a:srgbClr val="0000FF"/>
                </a:solidFill>
                <a:latin typeface="Lucida Console" panose="020B0609040504020204" pitchFamily="49" charset="0"/>
              </a:rPr>
              <a:t>, </a:t>
            </a:r>
            <a:r>
              <a:rPr lang="en-US" sz="1200" dirty="0" err="1">
                <a:solidFill>
                  <a:srgbClr val="0000FF"/>
                </a:solidFill>
                <a:latin typeface="Lucida Console" panose="020B0609040504020204" pitchFamily="49" charset="0"/>
              </a:rPr>
              <a:t>diamonds$price</a:t>
            </a:r>
            <a:r>
              <a:rPr lang="en-US" sz="1200" dirty="0">
                <a:solidFill>
                  <a:srgbClr val="0000FF"/>
                </a:solidFill>
                <a:latin typeface="Lucida Console" panose="020B0609040504020204" pitchFamily="49" charset="0"/>
              </a:rPr>
              <a:t>, main= "Diamond carat to prices", </a:t>
            </a:r>
          </a:p>
          <a:p>
            <a:r>
              <a:rPr lang="en-US" sz="1200" dirty="0">
                <a:solidFill>
                  <a:srgbClr val="0000FF"/>
                </a:solidFill>
                <a:latin typeface="Lucida Console" panose="020B0609040504020204" pitchFamily="49" charset="0"/>
              </a:rPr>
              <a:t>     </a:t>
            </a:r>
            <a:r>
              <a:rPr lang="en-US" sz="1200" dirty="0" err="1">
                <a:solidFill>
                  <a:srgbClr val="0000FF"/>
                </a:solidFill>
                <a:latin typeface="Lucida Console" panose="020B0609040504020204" pitchFamily="49" charset="0"/>
              </a:rPr>
              <a:t>ylab</a:t>
            </a:r>
            <a:r>
              <a:rPr lang="en-US" sz="1200" dirty="0">
                <a:solidFill>
                  <a:srgbClr val="0000FF"/>
                </a:solidFill>
                <a:latin typeface="Lucida Console" panose="020B0609040504020204" pitchFamily="49" charset="0"/>
              </a:rPr>
              <a:t> = "Price", </a:t>
            </a:r>
            <a:r>
              <a:rPr lang="en-US" sz="1200" dirty="0" err="1">
                <a:solidFill>
                  <a:srgbClr val="0000FF"/>
                </a:solidFill>
                <a:latin typeface="Lucida Console" panose="020B0609040504020204" pitchFamily="49" charset="0"/>
              </a:rPr>
              <a:t>xlab</a:t>
            </a:r>
            <a:r>
              <a:rPr lang="en-US" sz="1200" dirty="0">
                <a:solidFill>
                  <a:srgbClr val="0000FF"/>
                </a:solidFill>
                <a:latin typeface="Lucida Console" panose="020B0609040504020204" pitchFamily="49" charset="0"/>
              </a:rPr>
              <a:t> = "Carat", col = alpha('black', 0.05), </a:t>
            </a:r>
            <a:r>
              <a:rPr lang="en-US" sz="1200" dirty="0" err="1">
                <a:solidFill>
                  <a:srgbClr val="0000FF"/>
                </a:solidFill>
                <a:latin typeface="Lucida Console" panose="020B0609040504020204" pitchFamily="49" charset="0"/>
              </a:rPr>
              <a:t>pch</a:t>
            </a:r>
            <a:r>
              <a:rPr lang="en-US" sz="1200" dirty="0">
                <a:solidFill>
                  <a:srgbClr val="0000FF"/>
                </a:solidFill>
                <a:latin typeface="Lucida Console" panose="020B0609040504020204" pitchFamily="49" charset="0"/>
              </a:rPr>
              <a:t>=16) </a:t>
            </a:r>
          </a:p>
        </p:txBody>
      </p:sp>
      <p:sp>
        <p:nvSpPr>
          <p:cNvPr id="13" name="TextBox 12"/>
          <p:cNvSpPr txBox="1"/>
          <p:nvPr/>
        </p:nvSpPr>
        <p:spPr>
          <a:xfrm rot="16200000">
            <a:off x="4521648" y="1751873"/>
            <a:ext cx="1275990" cy="276999"/>
          </a:xfrm>
          <a:prstGeom prst="rect">
            <a:avLst/>
          </a:prstGeom>
          <a:noFill/>
        </p:spPr>
        <p:txBody>
          <a:bodyPr wrap="none" rtlCol="0">
            <a:spAutoFit/>
          </a:bodyPr>
          <a:lstStyle/>
          <a:p>
            <a:r>
              <a:rPr lang="en-US" sz="1200" dirty="0" smtClean="0"/>
              <a:t>Programmatically</a:t>
            </a:r>
            <a:endParaRPr lang="en-US" sz="1200" dirty="0"/>
          </a:p>
        </p:txBody>
      </p:sp>
      <p:sp>
        <p:nvSpPr>
          <p:cNvPr id="14" name="Rectangle 13"/>
          <p:cNvSpPr/>
          <p:nvPr/>
        </p:nvSpPr>
        <p:spPr>
          <a:xfrm>
            <a:off x="5324455" y="2825261"/>
            <a:ext cx="3429000" cy="13891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relationship between two variables.  Do I see a pattern?</a:t>
            </a:r>
            <a:endParaRPr lang="en-US" dirty="0">
              <a:solidFill>
                <a:schemeClr val="tx1"/>
              </a:solidFill>
            </a:endParaRPr>
          </a:p>
        </p:txBody>
      </p:sp>
      <p:sp>
        <p:nvSpPr>
          <p:cNvPr id="15" name="TextBox 14"/>
          <p:cNvSpPr txBox="1"/>
          <p:nvPr/>
        </p:nvSpPr>
        <p:spPr>
          <a:xfrm rot="16200000">
            <a:off x="4642517" y="3398965"/>
            <a:ext cx="1034257" cy="276999"/>
          </a:xfrm>
          <a:prstGeom prst="rect">
            <a:avLst/>
          </a:prstGeom>
          <a:noFill/>
        </p:spPr>
        <p:txBody>
          <a:bodyPr wrap="none" rtlCol="0">
            <a:spAutoFit/>
          </a:bodyPr>
          <a:lstStyle/>
          <a:p>
            <a:r>
              <a:rPr lang="en-US" sz="1200" dirty="0" smtClean="0"/>
              <a:t>Data Scientist</a:t>
            </a:r>
            <a:endParaRPr lang="en-US" sz="1200" dirty="0"/>
          </a:p>
        </p:txBody>
      </p:sp>
      <p:cxnSp>
        <p:nvCxnSpPr>
          <p:cNvPr id="16" name="Straight Connector 15"/>
          <p:cNvCxnSpPr/>
          <p:nvPr/>
        </p:nvCxnSpPr>
        <p:spPr>
          <a:xfrm flipH="1">
            <a:off x="4554414" y="1389185"/>
            <a:ext cx="17585" cy="476543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6CCB4A2B-7201-4052-8BD5-39EED5D74BBE}"/>
              </a:ext>
            </a:extLst>
          </p:cNvPr>
          <p:cNvSpPr txBox="1"/>
          <p:nvPr/>
        </p:nvSpPr>
        <p:spPr>
          <a:xfrm>
            <a:off x="35170" y="1162133"/>
            <a:ext cx="4448908" cy="584775"/>
          </a:xfrm>
          <a:prstGeom prst="rect">
            <a:avLst/>
          </a:prstGeom>
          <a:solidFill>
            <a:schemeClr val="accent6"/>
          </a:solidFill>
          <a:ln>
            <a:noFill/>
          </a:ln>
        </p:spPr>
        <p:txBody>
          <a:bodyPr wrap="square" rtlCol="0">
            <a:spAutoFit/>
          </a:bodyPr>
          <a:lstStyle/>
          <a:p>
            <a:r>
              <a:rPr lang="en-US" sz="1600" dirty="0">
                <a:solidFill>
                  <a:schemeClr val="bg1"/>
                </a:solidFill>
              </a:rPr>
              <a:t>Here we apply the scales function “alpha” to adjust the transparency and help deal with over plotting.</a:t>
            </a:r>
          </a:p>
        </p:txBody>
      </p:sp>
    </p:spTree>
    <p:extLst>
      <p:ext uri="{BB962C8B-B14F-4D97-AF65-F5344CB8AC3E}">
        <p14:creationId xmlns:p14="http://schemas.microsoft.com/office/powerpoint/2010/main" val="39155698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61C14A4-7D48-437C-80A2-8D311E2FD5F7}"/>
              </a:ext>
            </a:extLst>
          </p:cNvPr>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a:extLst>
              <a:ext uri="{FF2B5EF4-FFF2-40B4-BE49-F238E27FC236}">
                <a16:creationId xmlns:a16="http://schemas.microsoft.com/office/drawing/2014/main" xmlns="" id="{41B0BC52-C9AD-48F4-B19A-29EFF0F75D28}"/>
              </a:ext>
            </a:extLst>
          </p:cNvPr>
          <p:cNvSpPr>
            <a:spLocks noGrp="1"/>
          </p:cNvSpPr>
          <p:nvPr>
            <p:ph type="title"/>
          </p:nvPr>
        </p:nvSpPr>
        <p:spPr/>
        <p:txBody>
          <a:bodyPr/>
          <a:lstStyle/>
          <a:p>
            <a:r>
              <a:rPr lang="en-US" dirty="0"/>
              <a:t>Multidimensional Plots</a:t>
            </a:r>
          </a:p>
        </p:txBody>
      </p:sp>
      <p:sp>
        <p:nvSpPr>
          <p:cNvPr id="4" name="Slide Number Placeholder 3">
            <a:extLst>
              <a:ext uri="{FF2B5EF4-FFF2-40B4-BE49-F238E27FC236}">
                <a16:creationId xmlns:a16="http://schemas.microsoft.com/office/drawing/2014/main" xmlns="" id="{5FE7968C-7531-4F6C-A22E-10E56BCE6A50}"/>
              </a:ext>
            </a:extLst>
          </p:cNvPr>
          <p:cNvSpPr>
            <a:spLocks noGrp="1"/>
          </p:cNvSpPr>
          <p:nvPr>
            <p:ph type="sldNum" sz="quarter" idx="12"/>
          </p:nvPr>
        </p:nvSpPr>
        <p:spPr/>
        <p:txBody>
          <a:bodyPr/>
          <a:lstStyle/>
          <a:p>
            <a:fld id="{37290FF7-652B-4475-AEAB-8B1A5D23AE09}" type="slidenum">
              <a:rPr lang="en-US" smtClean="0"/>
              <a:t>79</a:t>
            </a:fld>
            <a:endParaRPr lang="en-US"/>
          </a:p>
        </p:txBody>
      </p:sp>
      <p:sp>
        <p:nvSpPr>
          <p:cNvPr id="5" name="Footer Placeholder 4">
            <a:extLst>
              <a:ext uri="{FF2B5EF4-FFF2-40B4-BE49-F238E27FC236}">
                <a16:creationId xmlns:a16="http://schemas.microsoft.com/office/drawing/2014/main" xmlns="" id="{B4D252C2-A6B3-45FB-A564-30059CF0D95A}"/>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3221BC79-8C60-44FE-BB66-6D6135371DFE}"/>
              </a:ext>
            </a:extLst>
          </p:cNvPr>
          <p:cNvSpPr txBox="1"/>
          <p:nvPr/>
        </p:nvSpPr>
        <p:spPr>
          <a:xfrm>
            <a:off x="440185" y="5805424"/>
            <a:ext cx="8389772" cy="338554"/>
          </a:xfrm>
          <a:prstGeom prst="rect">
            <a:avLst/>
          </a:prstGeom>
          <a:solidFill>
            <a:schemeClr val="accent1"/>
          </a:solidFill>
        </p:spPr>
        <p:txBody>
          <a:bodyPr wrap="square" rtlCol="0">
            <a:spAutoFit/>
          </a:bodyPr>
          <a:lstStyle/>
          <a:p>
            <a:r>
              <a:rPr lang="en-US" sz="1600" dirty="0">
                <a:solidFill>
                  <a:schemeClr val="bg1"/>
                </a:solidFill>
              </a:rPr>
              <a:t>These can easily be to much information for the audience to comprehend at once so be cautious.</a:t>
            </a:r>
            <a:endParaRPr lang="en-US" sz="2400" dirty="0">
              <a:solidFill>
                <a:schemeClr val="bg1"/>
              </a:solidFill>
            </a:endParaRPr>
          </a:p>
        </p:txBody>
      </p:sp>
      <p:sp>
        <p:nvSpPr>
          <p:cNvPr id="7" name="Rectangle 6">
            <a:extLst>
              <a:ext uri="{FF2B5EF4-FFF2-40B4-BE49-F238E27FC236}">
                <a16:creationId xmlns:a16="http://schemas.microsoft.com/office/drawing/2014/main" xmlns="" id="{E73C144F-AD64-452E-86C8-54982A7B0225}"/>
              </a:ext>
            </a:extLst>
          </p:cNvPr>
          <p:cNvSpPr/>
          <p:nvPr/>
        </p:nvSpPr>
        <p:spPr>
          <a:xfrm>
            <a:off x="440185" y="1140196"/>
            <a:ext cx="4572000" cy="646331"/>
          </a:xfrm>
          <a:prstGeom prst="rect">
            <a:avLst/>
          </a:prstGeom>
        </p:spPr>
        <p:txBody>
          <a:bodyPr>
            <a:spAutoFit/>
          </a:bodyPr>
          <a:lstStyle/>
          <a:p>
            <a:r>
              <a:rPr lang="en-US" dirty="0">
                <a:latin typeface="Consolas" panose="020B0609020204030204" pitchFamily="49" charset="0"/>
              </a:rPr>
              <a:t>library(</a:t>
            </a:r>
            <a:r>
              <a:rPr lang="en-US" dirty="0" err="1">
                <a:latin typeface="Consolas" panose="020B0609020204030204" pitchFamily="49" charset="0"/>
              </a:rPr>
              <a:t>GGally</a:t>
            </a:r>
            <a:r>
              <a:rPr lang="en-US" dirty="0">
                <a:latin typeface="Consolas" panose="020B0609020204030204" pitchFamily="49" charset="0"/>
              </a:rPr>
              <a:t>)</a:t>
            </a:r>
          </a:p>
          <a:p>
            <a:r>
              <a:rPr lang="en-US" dirty="0" err="1">
                <a:latin typeface="Consolas" panose="020B0609020204030204" pitchFamily="49" charset="0"/>
              </a:rPr>
              <a:t>ggpairs</a:t>
            </a:r>
            <a:r>
              <a:rPr lang="en-US" dirty="0">
                <a:latin typeface="Consolas" panose="020B0609020204030204" pitchFamily="49" charset="0"/>
              </a:rPr>
              <a:t>(diamonds[, c(1, 2, 7)])</a:t>
            </a:r>
          </a:p>
        </p:txBody>
      </p:sp>
      <p:pic>
        <p:nvPicPr>
          <p:cNvPr id="8" name="Picture 7">
            <a:extLst>
              <a:ext uri="{FF2B5EF4-FFF2-40B4-BE49-F238E27FC236}">
                <a16:creationId xmlns:a16="http://schemas.microsoft.com/office/drawing/2014/main" xmlns="" id="{64EDF10F-EEF8-4710-B080-E1DA9CE2F361}"/>
              </a:ext>
            </a:extLst>
          </p:cNvPr>
          <p:cNvPicPr>
            <a:picLocks noChangeAspect="1"/>
          </p:cNvPicPr>
          <p:nvPr/>
        </p:nvPicPr>
        <p:blipFill>
          <a:blip r:embed="rId3"/>
          <a:stretch>
            <a:fillRect/>
          </a:stretch>
        </p:blipFill>
        <p:spPr>
          <a:xfrm>
            <a:off x="787651" y="1796680"/>
            <a:ext cx="7333307" cy="3785303"/>
          </a:xfrm>
          <a:prstGeom prst="rect">
            <a:avLst/>
          </a:prstGeom>
        </p:spPr>
      </p:pic>
    </p:spTree>
    <p:extLst>
      <p:ext uri="{BB962C8B-B14F-4D97-AF65-F5344CB8AC3E}">
        <p14:creationId xmlns:p14="http://schemas.microsoft.com/office/powerpoint/2010/main" val="2140098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Community Learning Expectations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14338" y="1114419"/>
            <a:ext cx="4459298" cy="4247317"/>
          </a:xfrm>
          <a:prstGeom prst="rect">
            <a:avLst/>
          </a:prstGeom>
          <a:noFill/>
        </p:spPr>
        <p:txBody>
          <a:bodyPr wrap="none" rtlCol="0">
            <a:spAutoFit/>
          </a:bodyPr>
          <a:lstStyle/>
          <a:p>
            <a:r>
              <a:rPr lang="en-US" dirty="0"/>
              <a:t>The class expects (of the instructor &amp; cohort):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endParaRPr lang="en-US" dirty="0"/>
          </a:p>
          <a:p>
            <a:endParaRPr lang="en-US" dirty="0"/>
          </a:p>
          <a:p>
            <a:r>
              <a:rPr lang="en-US" dirty="0"/>
              <a:t>The class does not expect: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pPr marL="571500" lvl="1" indent="-114300">
              <a:buFont typeface="Arial" panose="020B0604020202020204" pitchFamily="34" charset="0"/>
              <a:buChar char="•"/>
            </a:pPr>
            <a:r>
              <a:rPr lang="en-US" dirty="0"/>
              <a:t>…</a:t>
            </a:r>
          </a:p>
          <a:p>
            <a:pPr marL="742950" lvl="1" indent="-285750">
              <a:buFont typeface="Arial" panose="020B0604020202020204" pitchFamily="34" charset="0"/>
              <a:buChar char="•"/>
            </a:pPr>
            <a:endParaRPr lang="en-US" dirty="0"/>
          </a:p>
          <a:p>
            <a:r>
              <a:rPr lang="en-US" dirty="0"/>
              <a:t> The class hopes learning </a:t>
            </a:r>
            <a:r>
              <a:rPr lang="en-US" dirty="0" smtClean="0"/>
              <a:t>this material will </a:t>
            </a:r>
            <a:r>
              <a:rPr lang="en-US" dirty="0"/>
              <a:t>be:</a:t>
            </a:r>
          </a:p>
          <a:p>
            <a:pPr marL="571500" lvl="1" indent="-114300">
              <a:buFont typeface="Arial" panose="020B0604020202020204" pitchFamily="34" charset="0"/>
              <a:buChar char="•"/>
            </a:pPr>
            <a:r>
              <a:rPr lang="en-US" b="1" dirty="0"/>
              <a:t>…</a:t>
            </a:r>
          </a:p>
          <a:p>
            <a:pPr marL="571500" lvl="1" indent="-114300">
              <a:buFont typeface="Arial" panose="020B0604020202020204" pitchFamily="34" charset="0"/>
              <a:buChar char="•"/>
            </a:pPr>
            <a:r>
              <a:rPr lang="en-US" b="1" dirty="0"/>
              <a:t>…</a:t>
            </a:r>
          </a:p>
          <a:p>
            <a:pPr marL="571500" lvl="1" indent="-114300">
              <a:buFont typeface="Arial" panose="020B0604020202020204" pitchFamily="34" charset="0"/>
              <a:buChar char="•"/>
            </a:pPr>
            <a:r>
              <a:rPr lang="en-US" b="1" dirty="0"/>
              <a:t>…</a:t>
            </a:r>
          </a:p>
        </p:txBody>
      </p:sp>
    </p:spTree>
    <p:extLst>
      <p:ext uri="{BB962C8B-B14F-4D97-AF65-F5344CB8AC3E}">
        <p14:creationId xmlns:p14="http://schemas.microsoft.com/office/powerpoint/2010/main" val="41153369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Do or Do Not There is No Try…</a:t>
            </a:r>
          </a:p>
        </p:txBody>
      </p:sp>
      <p:sp>
        <p:nvSpPr>
          <p:cNvPr id="4" name="Slide Number Placeholder 3"/>
          <p:cNvSpPr>
            <a:spLocks noGrp="1"/>
          </p:cNvSpPr>
          <p:nvPr>
            <p:ph type="sldNum" sz="quarter" idx="12"/>
          </p:nvPr>
        </p:nvSpPr>
        <p:spPr/>
        <p:txBody>
          <a:bodyPr/>
          <a:lstStyle/>
          <a:p>
            <a:fld id="{37290FF7-652B-4475-AEAB-8B1A5D23AE09}" type="slidenum">
              <a:rPr lang="en-US" smtClean="0"/>
              <a:t>80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6" name="Picture 4" descr="Image result for force awakens x ray amaz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04923"/>
            <a:ext cx="8401845" cy="472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103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Amazon’s X-Ray has a lot of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81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6" name="Picture 5"/>
          <p:cNvPicPr>
            <a:picLocks noChangeAspect="1"/>
          </p:cNvPicPr>
          <p:nvPr/>
        </p:nvPicPr>
        <p:blipFill rotWithShape="1">
          <a:blip r:embed="rId3"/>
          <a:srcRect b="37484"/>
          <a:stretch/>
        </p:blipFill>
        <p:spPr>
          <a:xfrm>
            <a:off x="343467" y="5247504"/>
            <a:ext cx="3181350" cy="1161145"/>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343467" y="3271075"/>
            <a:ext cx="7796213" cy="1362075"/>
          </a:xfrm>
          <a:prstGeom prst="rect">
            <a:avLst/>
          </a:prstGeom>
          <a:ln>
            <a:solidFill>
              <a:schemeClr val="tx1"/>
            </a:solidFill>
          </a:ln>
        </p:spPr>
      </p:pic>
      <p:pic>
        <p:nvPicPr>
          <p:cNvPr id="8" name="Picture 7"/>
          <p:cNvPicPr>
            <a:picLocks noChangeAspect="1"/>
          </p:cNvPicPr>
          <p:nvPr/>
        </p:nvPicPr>
        <p:blipFill rotWithShape="1">
          <a:blip r:embed="rId5"/>
          <a:srcRect b="44947"/>
          <a:stretch/>
        </p:blipFill>
        <p:spPr>
          <a:xfrm>
            <a:off x="343467" y="1542298"/>
            <a:ext cx="7796213" cy="1114425"/>
          </a:xfrm>
          <a:prstGeom prst="rect">
            <a:avLst/>
          </a:prstGeom>
          <a:ln>
            <a:solidFill>
              <a:schemeClr val="tx1"/>
            </a:solidFill>
          </a:ln>
        </p:spPr>
      </p:pic>
      <p:sp>
        <p:nvSpPr>
          <p:cNvPr id="9" name="Rectangle 8"/>
          <p:cNvSpPr/>
          <p:nvPr/>
        </p:nvSpPr>
        <p:spPr>
          <a:xfrm>
            <a:off x="343467" y="1187357"/>
            <a:ext cx="3712191" cy="313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Character Background</a:t>
            </a:r>
          </a:p>
        </p:txBody>
      </p:sp>
      <p:sp>
        <p:nvSpPr>
          <p:cNvPr id="10" name="Rectangle 9"/>
          <p:cNvSpPr/>
          <p:nvPr/>
        </p:nvSpPr>
        <p:spPr>
          <a:xfrm>
            <a:off x="343467" y="2916134"/>
            <a:ext cx="3712191" cy="313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Official Scenes</a:t>
            </a:r>
          </a:p>
        </p:txBody>
      </p:sp>
      <p:sp>
        <p:nvSpPr>
          <p:cNvPr id="11" name="Rectangle 10"/>
          <p:cNvSpPr/>
          <p:nvPr/>
        </p:nvSpPr>
        <p:spPr>
          <a:xfrm>
            <a:off x="343467" y="4892561"/>
            <a:ext cx="3712191" cy="3138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Character Appearances</a:t>
            </a:r>
          </a:p>
        </p:txBody>
      </p:sp>
    </p:spTree>
    <p:extLst>
      <p:ext uri="{BB962C8B-B14F-4D97-AF65-F5344CB8AC3E}">
        <p14:creationId xmlns:p14="http://schemas.microsoft.com/office/powerpoint/2010/main" val="164357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smtClean="0"/>
              <a:t>Let’s Practice!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82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573206" y="1145888"/>
            <a:ext cx="4144468" cy="1077218"/>
          </a:xfrm>
          <a:prstGeom prst="rect">
            <a:avLst/>
          </a:prstGeom>
          <a:noFill/>
        </p:spPr>
        <p:txBody>
          <a:bodyPr wrap="none" rtlCol="0">
            <a:spAutoFit/>
          </a:bodyPr>
          <a:lstStyle/>
          <a:p>
            <a:r>
              <a:rPr lang="en-US" sz="3200" dirty="0" smtClean="0"/>
              <a:t>Open:</a:t>
            </a:r>
            <a:endParaRPr lang="en-US" sz="3200" dirty="0"/>
          </a:p>
          <a:p>
            <a:r>
              <a:rPr lang="en-US" sz="3200" dirty="0" err="1"/>
              <a:t>B_Functions_EDA_Viz.R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second script, get familiar with libraries, reading data, functions applied to objects &amp; making visuals.</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5800" y="2373924"/>
            <a:ext cx="1866986" cy="2862322"/>
          </a:xfrm>
          <a:prstGeom prst="rect">
            <a:avLst/>
          </a:prstGeom>
          <a:noFill/>
        </p:spPr>
        <p:txBody>
          <a:bodyPr wrap="none" rtlCol="0">
            <a:spAutoFit/>
          </a:bodyPr>
          <a:lstStyle/>
          <a:p>
            <a:pPr marL="285750" indent="-285750">
              <a:buFont typeface="Arial" panose="020B0604020202020204" pitchFamily="34" charset="0"/>
              <a:buChar char="•"/>
            </a:pPr>
            <a:r>
              <a:rPr lang="en-US" dirty="0"/>
              <a:t>r</a:t>
            </a:r>
            <a:r>
              <a:rPr lang="en-US" dirty="0" smtClean="0"/>
              <a:t>ead.csv</a:t>
            </a:r>
          </a:p>
          <a:p>
            <a:pPr marL="285750" indent="-285750">
              <a:buFont typeface="Arial" panose="020B0604020202020204" pitchFamily="34" charset="0"/>
              <a:buChar char="•"/>
            </a:pPr>
            <a:r>
              <a:rPr lang="en-US" dirty="0"/>
              <a:t>d</a:t>
            </a:r>
            <a:r>
              <a:rPr lang="en-US" dirty="0" smtClean="0"/>
              <a:t>im()</a:t>
            </a:r>
          </a:p>
          <a:p>
            <a:pPr marL="285750" indent="-285750">
              <a:buFont typeface="Arial" panose="020B0604020202020204" pitchFamily="34" charset="0"/>
              <a:buChar char="•"/>
            </a:pPr>
            <a:r>
              <a:rPr lang="en-US" dirty="0"/>
              <a:t>t</a:t>
            </a:r>
            <a:r>
              <a:rPr lang="en-US" dirty="0" smtClean="0"/>
              <a:t>able()</a:t>
            </a:r>
          </a:p>
          <a:p>
            <a:pPr marL="285750" indent="-285750">
              <a:buFont typeface="Arial" panose="020B0604020202020204" pitchFamily="34" charset="0"/>
              <a:buChar char="•"/>
            </a:pPr>
            <a:r>
              <a:rPr lang="en-US" dirty="0"/>
              <a:t>i</a:t>
            </a:r>
            <a:r>
              <a:rPr lang="en-US" dirty="0" smtClean="0"/>
              <a:t>ndexing</a:t>
            </a:r>
          </a:p>
          <a:p>
            <a:pPr marL="285750" indent="-285750">
              <a:buFont typeface="Arial" panose="020B0604020202020204" pitchFamily="34" charset="0"/>
              <a:buChar char="•"/>
            </a:pPr>
            <a:r>
              <a:rPr lang="en-US" dirty="0" smtClean="0"/>
              <a:t>subset()</a:t>
            </a:r>
          </a:p>
          <a:p>
            <a:pPr marL="285750" indent="-285750">
              <a:buFont typeface="Arial" panose="020B0604020202020204" pitchFamily="34" charset="0"/>
              <a:buChar char="•"/>
            </a:pPr>
            <a:r>
              <a:rPr lang="en-US" dirty="0"/>
              <a:t>s</a:t>
            </a:r>
            <a:r>
              <a:rPr lang="en-US" dirty="0" smtClean="0"/>
              <a:t>ample()</a:t>
            </a:r>
          </a:p>
          <a:p>
            <a:pPr marL="285750" indent="-285750">
              <a:buFont typeface="Arial" panose="020B0604020202020204" pitchFamily="34" charset="0"/>
              <a:buChar char="•"/>
            </a:pPr>
            <a:r>
              <a:rPr lang="en-US" dirty="0" err="1"/>
              <a:t>a</a:t>
            </a:r>
            <a:r>
              <a:rPr lang="en-US" dirty="0" err="1" smtClean="0"/>
              <a:t>s.matrix</a:t>
            </a:r>
            <a:r>
              <a:rPr lang="en-US" dirty="0" smtClean="0"/>
              <a:t>()</a:t>
            </a:r>
          </a:p>
          <a:p>
            <a:pPr marL="285750" indent="-285750">
              <a:buFont typeface="Arial" panose="020B0604020202020204" pitchFamily="34" charset="0"/>
              <a:buChar char="•"/>
            </a:pPr>
            <a:r>
              <a:rPr lang="en-US" dirty="0" err="1"/>
              <a:t>b</a:t>
            </a:r>
            <a:r>
              <a:rPr lang="en-US" dirty="0" err="1" smtClean="0"/>
              <a:t>arplot</a:t>
            </a:r>
            <a:r>
              <a:rPr lang="en-US" dirty="0" smtClean="0"/>
              <a:t>()</a:t>
            </a:r>
          </a:p>
          <a:p>
            <a:pPr marL="285750" indent="-285750">
              <a:buFont typeface="Arial" panose="020B0604020202020204" pitchFamily="34" charset="0"/>
              <a:buChar char="•"/>
            </a:pPr>
            <a:r>
              <a:rPr lang="en-US" dirty="0" err="1"/>
              <a:t>g</a:t>
            </a:r>
            <a:r>
              <a:rPr lang="en-US" dirty="0" err="1" smtClean="0"/>
              <a:t>gplot</a:t>
            </a:r>
            <a:r>
              <a:rPr lang="en-US" dirty="0" smtClean="0"/>
              <a:t>()</a:t>
            </a:r>
          </a:p>
          <a:p>
            <a:pPr marL="285750" indent="-285750">
              <a:buFont typeface="Arial" panose="020B0604020202020204" pitchFamily="34" charset="0"/>
              <a:buChar char="•"/>
            </a:pPr>
            <a:r>
              <a:rPr lang="en-US" dirty="0" err="1" smtClean="0"/>
              <a:t>Bokeh</a:t>
            </a:r>
            <a:r>
              <a:rPr lang="en-US" dirty="0" smtClean="0"/>
              <a:t>::figure()</a:t>
            </a:r>
            <a:endParaRPr lang="en-US" dirty="0"/>
          </a:p>
        </p:txBody>
      </p:sp>
    </p:spTree>
    <p:extLst>
      <p:ext uri="{BB962C8B-B14F-4D97-AF65-F5344CB8AC3E}">
        <p14:creationId xmlns:p14="http://schemas.microsoft.com/office/powerpoint/2010/main" val="36534574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83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Ggplot2 works by adding layers so you can explicitly define the aesthetics and type of information to be visualized.  Remember e</a:t>
            </a:r>
            <a:r>
              <a:rPr lang="en-US" dirty="0">
                <a:solidFill>
                  <a:schemeClr val="bg1"/>
                </a:solidFill>
              </a:rPr>
              <a:t>ach layer is separated by a “+” .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first layer is to define a </a:t>
            </a:r>
            <a:r>
              <a:rPr lang="en-US" sz="1600" dirty="0" err="1"/>
              <a:t>ggplot</a:t>
            </a:r>
            <a:r>
              <a:rPr lang="en-US" sz="1600" dirty="0"/>
              <a:t>, with </a:t>
            </a:r>
            <a:r>
              <a:rPr lang="en-US" sz="1600" dirty="0" err="1"/>
              <a:t>screenTime</a:t>
            </a:r>
            <a:r>
              <a:rPr lang="en-US" sz="1600" dirty="0"/>
              <a:t> as the data.  The aesthetics (</a:t>
            </a:r>
            <a:r>
              <a:rPr lang="en-US" sz="1600" dirty="0" err="1"/>
              <a:t>aes</a:t>
            </a:r>
            <a:r>
              <a:rPr lang="en-US" sz="1600" dirty="0"/>
              <a:t>) define that information should be colored by each character.  However, there is no other information at this point.</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p:spPr>
      </p:pic>
      <p:sp>
        <p:nvSpPr>
          <p:cNvPr id="14" name="Rectangle 13"/>
          <p:cNvSpPr/>
          <p:nvPr/>
        </p:nvSpPr>
        <p:spPr>
          <a:xfrm>
            <a:off x="1" y="1838553"/>
            <a:ext cx="9144000" cy="261610"/>
          </a:xfrm>
          <a:prstGeom prst="rect">
            <a:avLst/>
          </a:prstGeom>
        </p:spPr>
        <p:txBody>
          <a:bodyPr wrap="square">
            <a:spAutoFit/>
          </a:bodyPr>
          <a:lstStyle/>
          <a:p>
            <a:r>
              <a:rPr lang="en-US" sz="1100" dirty="0" err="1">
                <a:solidFill>
                  <a:schemeClr val="accent6"/>
                </a:solidFill>
                <a:latin typeface="Consolas" panose="020B0609020204030204" pitchFamily="49" charset="0"/>
                <a:cs typeface="Consolas" panose="020B0609020204030204" pitchFamily="49" charset="0"/>
              </a:rPr>
              <a:t>ggplot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colour</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739267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84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Ggplot2 works by adding layers so you can explicitly define the aesthetics and type of information to be visualized.  Remember e</a:t>
            </a:r>
            <a:r>
              <a:rPr lang="en-US" dirty="0">
                <a:solidFill>
                  <a:schemeClr val="bg1"/>
                </a:solidFill>
              </a:rPr>
              <a:t>ach layer is separated by a “+” .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second layer adds a line segment for each character and defines the size of each. </a:t>
            </a:r>
          </a:p>
        </p:txBody>
      </p:sp>
      <p:pic>
        <p:nvPicPr>
          <p:cNvPr id="12" name="Picture 11"/>
          <p:cNvPicPr>
            <a:picLocks noChangeAspect="1"/>
          </p:cNvPicPr>
          <p:nvPr/>
        </p:nvPicPr>
        <p:blipFill>
          <a:blip r:embed="rId3"/>
          <a:stretch>
            <a:fillRect/>
          </a:stretch>
        </p:blipFill>
        <p:spPr>
          <a:xfrm>
            <a:off x="2408313" y="2498215"/>
            <a:ext cx="4064677" cy="2891932"/>
          </a:xfrm>
          <a:prstGeom prst="rect">
            <a:avLst/>
          </a:prstGeom>
        </p:spPr>
      </p:pic>
      <p:pic>
        <p:nvPicPr>
          <p:cNvPr id="10" name="Picture 9"/>
          <p:cNvPicPr>
            <a:picLocks noChangeAspect="1"/>
          </p:cNvPicPr>
          <p:nvPr/>
        </p:nvPicPr>
        <p:blipFill>
          <a:blip r:embed="rId4"/>
          <a:stretch>
            <a:fillRect/>
          </a:stretch>
        </p:blipFill>
        <p:spPr>
          <a:xfrm>
            <a:off x="1155032" y="2313872"/>
            <a:ext cx="6629400" cy="3283039"/>
          </a:xfrm>
          <a:prstGeom prst="rect">
            <a:avLst/>
          </a:prstGeom>
        </p:spPr>
      </p:pic>
      <p:sp>
        <p:nvSpPr>
          <p:cNvPr id="13" name="Rectangle 12"/>
          <p:cNvSpPr/>
          <p:nvPr/>
        </p:nvSpPr>
        <p:spPr>
          <a:xfrm>
            <a:off x="0" y="1838553"/>
            <a:ext cx="9144000" cy="430887"/>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 </a:t>
            </a:r>
          </a:p>
          <a:p>
            <a:r>
              <a:rPr lang="en-US" sz="1100" dirty="0" err="1">
                <a:solidFill>
                  <a:schemeClr val="accent6"/>
                </a:solidFill>
                <a:latin typeface="Consolas" panose="020B0609020204030204" pitchFamily="49" charset="0"/>
                <a:cs typeface="Consolas" panose="020B0609020204030204" pitchFamily="49" charset="0"/>
              </a:rPr>
              <a:t>geom_segment</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aes</a:t>
            </a:r>
            <a:r>
              <a:rPr lang="en-US" sz="1100" dirty="0">
                <a:solidFill>
                  <a:schemeClr val="accent6"/>
                </a:solidFill>
                <a:latin typeface="Consolas" panose="020B0609020204030204" pitchFamily="49" charset="0"/>
                <a:cs typeface="Consolas" panose="020B0609020204030204" pitchFamily="49" charset="0"/>
              </a:rPr>
              <a:t>(x=</a:t>
            </a:r>
            <a:r>
              <a:rPr lang="en-US" sz="1100" dirty="0" err="1">
                <a:solidFill>
                  <a:schemeClr val="accent6"/>
                </a:solidFill>
                <a:latin typeface="Consolas" panose="020B0609020204030204" pitchFamily="49" charset="0"/>
                <a:cs typeface="Consolas" panose="020B0609020204030204" pitchFamily="49" charset="0"/>
              </a:rPr>
              <a:t>screenTime$start</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xend</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screenTime$end,y</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 </a:t>
            </a:r>
            <a:r>
              <a:rPr lang="en-US" sz="1100" dirty="0" err="1">
                <a:solidFill>
                  <a:schemeClr val="accent6"/>
                </a:solidFill>
                <a:latin typeface="Consolas" panose="020B0609020204030204" pitchFamily="49" charset="0"/>
                <a:cs typeface="Consolas" panose="020B0609020204030204" pitchFamily="49" charset="0"/>
              </a:rPr>
              <a:t>yend</a:t>
            </a:r>
            <a:r>
              <a:rPr lang="en-US" sz="1100" dirty="0">
                <a:solidFill>
                  <a:schemeClr val="accent6"/>
                </a:solidFill>
                <a:latin typeface="Consolas" panose="020B0609020204030204" pitchFamily="49" charset="0"/>
                <a:cs typeface="Consolas" panose="020B0609020204030204" pitchFamily="49" charset="0"/>
              </a:rPr>
              <a:t>=</a:t>
            </a:r>
            <a:r>
              <a:rPr lang="en-US" sz="1100" dirty="0" err="1">
                <a:solidFill>
                  <a:schemeClr val="accent6"/>
                </a:solidFill>
                <a:latin typeface="Consolas" panose="020B0609020204030204" pitchFamily="49" charset="0"/>
                <a:cs typeface="Consolas" panose="020B0609020204030204" pitchFamily="49" charset="0"/>
              </a:rPr>
              <a:t>screenTime$character</a:t>
            </a:r>
            <a:r>
              <a:rPr lang="en-US" sz="1100" dirty="0">
                <a:solidFill>
                  <a:schemeClr val="accent6"/>
                </a:solidFill>
                <a:latin typeface="Consolas" panose="020B0609020204030204" pitchFamily="49" charset="0"/>
                <a:cs typeface="Consolas" panose="020B0609020204030204" pitchFamily="49" charset="0"/>
              </a:rPr>
              <a:t>),size=3)</a:t>
            </a:r>
          </a:p>
        </p:txBody>
      </p:sp>
    </p:spTree>
    <p:extLst>
      <p:ext uri="{BB962C8B-B14F-4D97-AF65-F5344CB8AC3E}">
        <p14:creationId xmlns:p14="http://schemas.microsoft.com/office/powerpoint/2010/main" val="1088302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Understanding </a:t>
            </a:r>
            <a:r>
              <a:rPr lang="en-US" dirty="0" err="1"/>
              <a:t>ggplot</a:t>
            </a:r>
            <a:r>
              <a:rPr lang="en-US" dirty="0"/>
              <a:t>…</a:t>
            </a:r>
          </a:p>
        </p:txBody>
      </p:sp>
      <p:sp>
        <p:nvSpPr>
          <p:cNvPr id="4" name="Slide Number Placeholder 3"/>
          <p:cNvSpPr>
            <a:spLocks noGrp="1"/>
          </p:cNvSpPr>
          <p:nvPr>
            <p:ph type="sldNum" sz="quarter" idx="12"/>
          </p:nvPr>
        </p:nvSpPr>
        <p:spPr/>
        <p:txBody>
          <a:bodyPr/>
          <a:lstStyle/>
          <a:p>
            <a:fld id="{37290FF7-652B-4475-AEAB-8B1A5D23AE09}" type="slidenum">
              <a:rPr lang="en-US" smtClean="0"/>
              <a:t>85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Ggplot2 works by adding layers so you can explicitly define the aesthetics and type of information to be visualized.  Remember e</a:t>
            </a:r>
            <a:r>
              <a:rPr lang="en-US" dirty="0">
                <a:solidFill>
                  <a:schemeClr val="bg1"/>
                </a:solidFill>
              </a:rPr>
              <a:t>ach layer is separated by a “+” . </a:t>
            </a:r>
            <a:r>
              <a:rPr lang="en-US" dirty="0"/>
              <a:t> </a:t>
            </a:r>
          </a:p>
        </p:txBody>
      </p:sp>
      <p:cxnSp>
        <p:nvCxnSpPr>
          <p:cNvPr id="7" name="Straight Connector 6"/>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 y="1838553"/>
            <a:ext cx="9144000" cy="769441"/>
          </a:xfrm>
          <a:prstGeom prst="rect">
            <a:avLst/>
          </a:prstGeom>
        </p:spPr>
        <p:txBody>
          <a:bodyPr wrap="square">
            <a:spAutoFit/>
          </a:bodyPr>
          <a:lstStyle/>
          <a:p>
            <a:r>
              <a:rPr lang="en-US" sz="1100" dirty="0" err="1">
                <a:latin typeface="Consolas" panose="020B0609020204030204" pitchFamily="49" charset="0"/>
                <a:cs typeface="Consolas" panose="020B0609020204030204" pitchFamily="49" charset="0"/>
              </a:rPr>
              <a:t>ggplot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colour</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 </a:t>
            </a:r>
          </a:p>
          <a:p>
            <a:r>
              <a:rPr lang="en-US" sz="1100" dirty="0" err="1">
                <a:latin typeface="Consolas" panose="020B0609020204030204" pitchFamily="49" charset="0"/>
                <a:cs typeface="Consolas" panose="020B0609020204030204" pitchFamily="49" charset="0"/>
              </a:rPr>
              <a:t>geom_segment</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aes</a:t>
            </a:r>
            <a:r>
              <a:rPr lang="en-US" sz="1100" dirty="0">
                <a:latin typeface="Consolas" panose="020B0609020204030204" pitchFamily="49" charset="0"/>
                <a:cs typeface="Consolas" panose="020B0609020204030204" pitchFamily="49" charset="0"/>
              </a:rPr>
              <a:t>(x=</a:t>
            </a:r>
            <a:r>
              <a:rPr lang="en-US" sz="1100" dirty="0" err="1">
                <a:latin typeface="Consolas" panose="020B0609020204030204" pitchFamily="49" charset="0"/>
                <a:cs typeface="Consolas" panose="020B0609020204030204" pitchFamily="49" charset="0"/>
              </a:rPr>
              <a:t>screenTime$start</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xend</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screenTime$end,y</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yend</a:t>
            </a:r>
            <a:r>
              <a:rPr lang="en-US" sz="1100" dirty="0">
                <a:latin typeface="Consolas" panose="020B0609020204030204" pitchFamily="49" charset="0"/>
                <a:cs typeface="Consolas" panose="020B0609020204030204" pitchFamily="49" charset="0"/>
              </a:rPr>
              <a:t>=</a:t>
            </a:r>
            <a:r>
              <a:rPr lang="en-US" sz="1100" dirty="0" err="1">
                <a:latin typeface="Consolas" panose="020B0609020204030204" pitchFamily="49" charset="0"/>
                <a:cs typeface="Consolas" panose="020B0609020204030204" pitchFamily="49" charset="0"/>
              </a:rPr>
              <a:t>screenTime$character</a:t>
            </a:r>
            <a:r>
              <a:rPr lang="en-US" sz="1100" dirty="0">
                <a:latin typeface="Consolas" panose="020B0609020204030204" pitchFamily="49" charset="0"/>
                <a:cs typeface="Consolas" panose="020B0609020204030204" pitchFamily="49" charset="0"/>
              </a:rPr>
              <a:t>),size=3) + </a:t>
            </a:r>
          </a:p>
          <a:p>
            <a:r>
              <a:rPr lang="en-US" sz="1100" dirty="0" err="1">
                <a:solidFill>
                  <a:schemeClr val="accent6"/>
                </a:solidFill>
                <a:latin typeface="Consolas" panose="020B0609020204030204" pitchFamily="49" charset="0"/>
                <a:cs typeface="Consolas" panose="020B0609020204030204" pitchFamily="49" charset="0"/>
              </a:rPr>
              <a:t>theme_gdocs</a:t>
            </a:r>
            <a:r>
              <a:rPr lang="en-US" sz="1100" dirty="0">
                <a:solidFill>
                  <a:schemeClr val="accent6"/>
                </a:solidFill>
                <a:latin typeface="Consolas" panose="020B0609020204030204" pitchFamily="49" charset="0"/>
                <a:cs typeface="Consolas" panose="020B0609020204030204" pitchFamily="49" charset="0"/>
              </a:rPr>
              <a:t>() + </a:t>
            </a:r>
          </a:p>
          <a:p>
            <a:r>
              <a:rPr lang="en-US" sz="1100" dirty="0">
                <a:solidFill>
                  <a:schemeClr val="accent6"/>
                </a:solidFill>
                <a:latin typeface="Consolas" panose="020B0609020204030204" pitchFamily="49" charset="0"/>
                <a:cs typeface="Consolas" panose="020B0609020204030204" pitchFamily="49" charset="0"/>
              </a:rPr>
              <a:t>theme(</a:t>
            </a:r>
            <a:r>
              <a:rPr lang="en-US" sz="1100" dirty="0" err="1">
                <a:solidFill>
                  <a:schemeClr val="accent6"/>
                </a:solidFill>
                <a:latin typeface="Consolas" panose="020B0609020204030204" pitchFamily="49" charset="0"/>
                <a:cs typeface="Consolas" panose="020B0609020204030204" pitchFamily="49" charset="0"/>
              </a:rPr>
              <a:t>legend.position</a:t>
            </a:r>
            <a:r>
              <a:rPr lang="en-US" sz="1100" dirty="0">
                <a:solidFill>
                  <a:schemeClr val="accent6"/>
                </a:solidFill>
                <a:latin typeface="Consolas" panose="020B0609020204030204" pitchFamily="49" charset="0"/>
                <a:cs typeface="Consolas" panose="020B0609020204030204" pitchFamily="49" charset="0"/>
              </a:rPr>
              <a:t>="none")</a:t>
            </a:r>
          </a:p>
        </p:txBody>
      </p:sp>
      <p:sp>
        <p:nvSpPr>
          <p:cNvPr id="9" name="Rectangle 8"/>
          <p:cNvSpPr/>
          <p:nvPr/>
        </p:nvSpPr>
        <p:spPr>
          <a:xfrm>
            <a:off x="135341" y="1137065"/>
            <a:ext cx="8686800" cy="61437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third layer changes the background, axis &amp; colors.  The fourth layer removes the legend which is redundant in this context. </a:t>
            </a:r>
          </a:p>
        </p:txBody>
      </p:sp>
      <p:pic>
        <p:nvPicPr>
          <p:cNvPr id="11" name="Picture 10"/>
          <p:cNvPicPr>
            <a:picLocks noChangeAspect="1"/>
          </p:cNvPicPr>
          <p:nvPr/>
        </p:nvPicPr>
        <p:blipFill>
          <a:blip r:embed="rId3"/>
          <a:stretch>
            <a:fillRect/>
          </a:stretch>
        </p:blipFill>
        <p:spPr>
          <a:xfrm>
            <a:off x="1530621" y="2634916"/>
            <a:ext cx="6082758" cy="3003446"/>
          </a:xfrm>
          <a:prstGeom prst="rect">
            <a:avLst/>
          </a:prstGeom>
        </p:spPr>
      </p:pic>
    </p:spTree>
    <p:extLst>
      <p:ext uri="{BB962C8B-B14F-4D97-AF65-F5344CB8AC3E}">
        <p14:creationId xmlns:p14="http://schemas.microsoft.com/office/powerpoint/2010/main" val="15220735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smtClean="0"/>
              <a:t>Let’s Practice!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86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573206" y="1392072"/>
            <a:ext cx="2641300" cy="1077218"/>
          </a:xfrm>
          <a:prstGeom prst="rect">
            <a:avLst/>
          </a:prstGeom>
          <a:noFill/>
        </p:spPr>
        <p:txBody>
          <a:bodyPr wrap="none" rtlCol="0">
            <a:spAutoFit/>
          </a:bodyPr>
          <a:lstStyle/>
          <a:p>
            <a:r>
              <a:rPr lang="en-US" sz="3200" dirty="0" smtClean="0"/>
              <a:t>Open:</a:t>
            </a:r>
            <a:endParaRPr lang="en-US" sz="3200" dirty="0"/>
          </a:p>
          <a:p>
            <a:r>
              <a:rPr lang="en-US" sz="3200" dirty="0" err="1"/>
              <a:t>C_geospatial.R</a:t>
            </a:r>
            <a:endParaRPr lang="en-US" sz="3200" dirty="0"/>
          </a:p>
        </p:txBody>
      </p:sp>
      <p:sp>
        <p:nvSpPr>
          <p:cNvPr id="7" name="Rectangle 6"/>
          <p:cNvSpPr/>
          <p:nvPr/>
        </p:nvSpPr>
        <p:spPr>
          <a:xfrm>
            <a:off x="228600" y="5672137"/>
            <a:ext cx="8686800" cy="61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 the third file, explore geospatial information.  </a:t>
            </a:r>
          </a:p>
        </p:txBody>
      </p:sp>
      <p:cxnSp>
        <p:nvCxnSpPr>
          <p:cNvPr id="8" name="Straight Connector 7"/>
          <p:cNvCxnSpPr/>
          <p:nvPr/>
        </p:nvCxnSpPr>
        <p:spPr>
          <a:xfrm>
            <a:off x="228600" y="5543567"/>
            <a:ext cx="8558213"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0292" y="2795954"/>
            <a:ext cx="2910733" cy="1200329"/>
          </a:xfrm>
          <a:prstGeom prst="rect">
            <a:avLst/>
          </a:prstGeom>
          <a:noFill/>
        </p:spPr>
        <p:txBody>
          <a:bodyPr wrap="none" rtlCol="0">
            <a:spAutoFit/>
          </a:bodyPr>
          <a:lstStyle/>
          <a:p>
            <a:pPr marL="285750" indent="-285750">
              <a:buFont typeface="Arial" panose="020B0604020202020204" pitchFamily="34" charset="0"/>
              <a:buChar char="•"/>
            </a:pPr>
            <a:r>
              <a:rPr lang="en-US" dirty="0"/>
              <a:t>r</a:t>
            </a:r>
            <a:r>
              <a:rPr lang="en-US" dirty="0" smtClean="0"/>
              <a:t>ead.csv</a:t>
            </a:r>
          </a:p>
          <a:p>
            <a:pPr marL="285750" indent="-285750">
              <a:buFont typeface="Arial" panose="020B0604020202020204" pitchFamily="34" charset="0"/>
              <a:buChar char="•"/>
            </a:pPr>
            <a:r>
              <a:rPr lang="en-US" dirty="0" err="1" smtClean="0"/>
              <a:t>ggplot</a:t>
            </a:r>
            <a:r>
              <a:rPr lang="en-US" dirty="0" smtClean="0"/>
              <a:t>()</a:t>
            </a:r>
          </a:p>
          <a:p>
            <a:pPr marL="285750" indent="-285750">
              <a:buFont typeface="Arial" panose="020B0604020202020204" pitchFamily="34" charset="0"/>
              <a:buChar char="•"/>
            </a:pPr>
            <a:r>
              <a:rPr lang="en-US" dirty="0" smtClean="0"/>
              <a:t>Google maps with </a:t>
            </a:r>
            <a:r>
              <a:rPr lang="en-US" dirty="0" err="1" smtClean="0"/>
              <a:t>ggmap</a:t>
            </a:r>
            <a:r>
              <a:rPr lang="en-US" dirty="0" smtClean="0"/>
              <a:t> </a:t>
            </a:r>
          </a:p>
          <a:p>
            <a:pPr marL="285750" indent="-285750">
              <a:buFont typeface="Arial" panose="020B0604020202020204" pitchFamily="34" charset="0"/>
              <a:buChar char="•"/>
            </a:pPr>
            <a:r>
              <a:rPr lang="en-US" dirty="0"/>
              <a:t>l</a:t>
            </a:r>
            <a:r>
              <a:rPr lang="en-US" dirty="0" smtClean="0"/>
              <a:t>eaflet()</a:t>
            </a:r>
            <a:endParaRPr lang="en-US" dirty="0"/>
          </a:p>
        </p:txBody>
      </p:sp>
    </p:spTree>
    <p:extLst>
      <p:ext uri="{BB962C8B-B14F-4D97-AF65-F5344CB8AC3E}">
        <p14:creationId xmlns:p14="http://schemas.microsoft.com/office/powerpoint/2010/main" val="3848706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07906735"/>
              </p:ext>
            </p:extLst>
          </p:nvPr>
        </p:nvGraphicFramePr>
        <p:xfrm>
          <a:off x="614363" y="1111250"/>
          <a:ext cx="7915275" cy="34747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xmlns="" val="10000"/>
                  </a:ext>
                </a:extLst>
              </a:tr>
              <a:tr h="370840">
                <a:tc>
                  <a:txBody>
                    <a:bodyPr/>
                    <a:lstStyle/>
                    <a:p>
                      <a:pPr algn="ctr"/>
                      <a:r>
                        <a:rPr lang="en-US" sz="2000" kern="1200" baseline="0" dirty="0">
                          <a:solidFill>
                            <a:schemeClr val="dk1"/>
                          </a:solidFill>
                          <a:latin typeface="+mn-lt"/>
                          <a:ea typeface="+mn-ea"/>
                          <a:cs typeface="+mn-cs"/>
                        </a:rPr>
                        <a:t>6:30</a:t>
                      </a:r>
                    </a:p>
                  </a:txBody>
                  <a:tcPr/>
                </a:tc>
                <a:tc>
                  <a:txBody>
                    <a:bodyPr/>
                    <a:lstStyle/>
                    <a:p>
                      <a:pPr algn="ctr"/>
                      <a:r>
                        <a:rPr lang="en-US" sz="2000" kern="1200" baseline="0" dirty="0">
                          <a:solidFill>
                            <a:schemeClr val="dk1"/>
                          </a:solidFill>
                          <a:latin typeface="+mn-lt"/>
                          <a:ea typeface="+mn-ea"/>
                          <a:cs typeface="+mn-cs"/>
                        </a:rPr>
                        <a:t>7:00</a:t>
                      </a: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a16="http://schemas.microsoft.com/office/drawing/2014/main" xmlns="" val="10001"/>
                  </a:ext>
                </a:extLst>
              </a:tr>
              <a:tr h="370840">
                <a:tc>
                  <a:txBody>
                    <a:bodyPr/>
                    <a:lstStyle/>
                    <a:p>
                      <a:pPr algn="ctr"/>
                      <a:r>
                        <a:rPr lang="en-US" sz="2000" kern="1200" baseline="0" dirty="0">
                          <a:solidFill>
                            <a:schemeClr val="dk1"/>
                          </a:solidFill>
                          <a:latin typeface="+mn-lt"/>
                          <a:ea typeface="+mn-ea"/>
                          <a:cs typeface="+mn-cs"/>
                        </a:rPr>
                        <a:t>7:00</a:t>
                      </a:r>
                    </a:p>
                  </a:txBody>
                  <a:tcPr/>
                </a:tc>
                <a:tc>
                  <a:txBody>
                    <a:bodyPr/>
                    <a:lstStyle/>
                    <a:p>
                      <a:pPr algn="ctr"/>
                      <a:r>
                        <a:rPr lang="en-US" sz="2000" kern="1200" baseline="0" dirty="0">
                          <a:solidFill>
                            <a:schemeClr val="dk1"/>
                          </a:solidFill>
                          <a:latin typeface="+mn-lt"/>
                          <a:ea typeface="+mn-ea"/>
                          <a:cs typeface="+mn-cs"/>
                        </a:rPr>
                        <a:t>7:30</a:t>
                      </a: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a16="http://schemas.microsoft.com/office/drawing/2014/main" xmlns="" val="10002"/>
                  </a:ext>
                </a:extLst>
              </a:tr>
              <a:tr h="370840">
                <a:tc>
                  <a:txBody>
                    <a:bodyPr/>
                    <a:lstStyle/>
                    <a:p>
                      <a:pPr algn="ctr"/>
                      <a:r>
                        <a:rPr lang="en-US" sz="2000" kern="1200" baseline="0" dirty="0">
                          <a:solidFill>
                            <a:schemeClr val="dk1"/>
                          </a:solidFill>
                          <a:latin typeface="+mn-lt"/>
                          <a:ea typeface="+mn-ea"/>
                          <a:cs typeface="+mn-cs"/>
                        </a:rPr>
                        <a:t>7:30</a:t>
                      </a:r>
                    </a:p>
                  </a:txBody>
                  <a:tcPr/>
                </a:tc>
                <a:tc>
                  <a:txBody>
                    <a:bodyPr/>
                    <a:lstStyle/>
                    <a:p>
                      <a:pPr algn="ctr"/>
                      <a:r>
                        <a:rPr lang="en-US" sz="2000" kern="1200" baseline="0" dirty="0">
                          <a:solidFill>
                            <a:schemeClr val="dk1"/>
                          </a:solidFill>
                          <a:latin typeface="+mn-lt"/>
                          <a:ea typeface="+mn-ea"/>
                          <a:cs typeface="+mn-cs"/>
                        </a:rPr>
                        <a:t>7:45</a:t>
                      </a:r>
                    </a:p>
                  </a:txBody>
                  <a:tcPr/>
                </a:tc>
                <a:tc>
                  <a:txBody>
                    <a:bodyPr/>
                    <a:lstStyle/>
                    <a:p>
                      <a:r>
                        <a:rPr lang="en-US" sz="2000" kern="1200" baseline="0" dirty="0">
                          <a:solidFill>
                            <a:schemeClr val="dk1"/>
                          </a:solidFill>
                          <a:latin typeface="+mn-lt"/>
                          <a:ea typeface="+mn-ea"/>
                          <a:cs typeface="+mn-cs"/>
                        </a:rPr>
                        <a:t>Community Learning Expectations</a:t>
                      </a:r>
                    </a:p>
                  </a:txBody>
                  <a:tcPr/>
                </a:tc>
                <a:extLst>
                  <a:ext uri="{0D108BD9-81ED-4DB2-BD59-A6C34878D82A}">
                    <a16:rowId xmlns:a16="http://schemas.microsoft.com/office/drawing/2014/main" xmlns="" val="10003"/>
                  </a:ext>
                </a:extLst>
              </a:tr>
              <a:tr h="370840">
                <a:tc>
                  <a:txBody>
                    <a:bodyPr/>
                    <a:lstStyle/>
                    <a:p>
                      <a:pPr algn="ctr"/>
                      <a:r>
                        <a:rPr lang="en-US" sz="2000" kern="1200" baseline="0" dirty="0">
                          <a:solidFill>
                            <a:schemeClr val="dk1"/>
                          </a:solidFill>
                          <a:latin typeface="+mn-lt"/>
                          <a:ea typeface="+mn-ea"/>
                          <a:cs typeface="+mn-cs"/>
                        </a:rPr>
                        <a:t>7:45</a:t>
                      </a:r>
                    </a:p>
                  </a:txBody>
                  <a:tcPr/>
                </a:tc>
                <a:tc>
                  <a:txBody>
                    <a:bodyPr/>
                    <a:lstStyle/>
                    <a:p>
                      <a:pPr algn="ctr"/>
                      <a:r>
                        <a:rPr lang="en-US" sz="2000" kern="1200" baseline="0" dirty="0">
                          <a:solidFill>
                            <a:schemeClr val="dk1"/>
                          </a:solidFill>
                          <a:latin typeface="+mn-lt"/>
                          <a:ea typeface="+mn-ea"/>
                          <a:cs typeface="+mn-cs"/>
                        </a:rPr>
                        <a:t>8:00</a:t>
                      </a: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xmlns="" val="10004"/>
                  </a:ext>
                </a:extLst>
              </a:tr>
              <a:tr h="370840">
                <a:tc>
                  <a:txBody>
                    <a:bodyPr/>
                    <a:lstStyle/>
                    <a:p>
                      <a:pPr algn="ctr"/>
                      <a:r>
                        <a:rPr lang="en-US" sz="2000" kern="1200" baseline="0" dirty="0">
                          <a:solidFill>
                            <a:schemeClr val="dk1"/>
                          </a:solidFill>
                          <a:latin typeface="+mn-lt"/>
                          <a:ea typeface="+mn-ea"/>
                          <a:cs typeface="+mn-cs"/>
                        </a:rPr>
                        <a:t>8:00</a:t>
                      </a:r>
                    </a:p>
                  </a:txBody>
                  <a:tcPr/>
                </a:tc>
                <a:tc>
                  <a:txBody>
                    <a:bodyPr/>
                    <a:lstStyle/>
                    <a:p>
                      <a:pPr algn="ctr"/>
                      <a:r>
                        <a:rPr lang="en-US" sz="2000" kern="1200" baseline="0" dirty="0">
                          <a:solidFill>
                            <a:schemeClr val="dk1"/>
                          </a:solidFill>
                          <a:latin typeface="+mn-lt"/>
                          <a:ea typeface="+mn-ea"/>
                          <a:cs typeface="+mn-cs"/>
                        </a:rPr>
                        <a:t>8:30</a:t>
                      </a:r>
                    </a:p>
                  </a:txBody>
                  <a:tcPr/>
                </a:tc>
                <a:tc>
                  <a:txBody>
                    <a:bodyPr/>
                    <a:lstStyle/>
                    <a:p>
                      <a:r>
                        <a:rPr lang="en-US" sz="2000" kern="1200" baseline="0" dirty="0" smtClean="0">
                          <a:solidFill>
                            <a:schemeClr val="dk1"/>
                          </a:solidFill>
                          <a:latin typeface="+mn-lt"/>
                          <a:ea typeface="+mn-ea"/>
                          <a:cs typeface="+mn-cs"/>
                        </a:rPr>
                        <a:t>Core Concepts in Data Mining</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5"/>
                  </a:ext>
                </a:extLst>
              </a:tr>
              <a:tr h="370840">
                <a:tc>
                  <a:txBody>
                    <a:bodyPr/>
                    <a:lstStyle/>
                    <a:p>
                      <a:pPr algn="ctr"/>
                      <a:r>
                        <a:rPr lang="en-US" sz="2000" kern="1200" baseline="0" dirty="0">
                          <a:solidFill>
                            <a:schemeClr val="dk1"/>
                          </a:solidFill>
                          <a:latin typeface="+mn-lt"/>
                          <a:ea typeface="+mn-ea"/>
                          <a:cs typeface="+mn-cs"/>
                        </a:rPr>
                        <a:t>8:30</a:t>
                      </a:r>
                    </a:p>
                  </a:txBody>
                  <a:tcPr/>
                </a:tc>
                <a:tc>
                  <a:txBody>
                    <a:bodyPr/>
                    <a:lstStyle/>
                    <a:p>
                      <a:pPr algn="ctr"/>
                      <a:r>
                        <a:rPr lang="en-US" sz="2000" kern="1200" baseline="0" dirty="0">
                          <a:solidFill>
                            <a:schemeClr val="dk1"/>
                          </a:solidFill>
                          <a:latin typeface="+mn-lt"/>
                          <a:ea typeface="+mn-ea"/>
                          <a:cs typeface="+mn-cs"/>
                        </a:rPr>
                        <a:t>9:00</a:t>
                      </a:r>
                    </a:p>
                  </a:txBody>
                  <a:tcPr/>
                </a:tc>
                <a:tc>
                  <a:txBody>
                    <a:bodyPr/>
                    <a:lstStyle/>
                    <a:p>
                      <a:r>
                        <a:rPr lang="en-US" sz="2000" kern="1200" baseline="0" dirty="0" smtClean="0">
                          <a:solidFill>
                            <a:schemeClr val="dk1"/>
                          </a:solidFill>
                          <a:latin typeface="+mn-lt"/>
                          <a:ea typeface="+mn-ea"/>
                          <a:cs typeface="+mn-cs"/>
                        </a:rPr>
                        <a:t>Intro to R</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6"/>
                  </a:ext>
                </a:extLst>
              </a:tr>
              <a:tr h="370840">
                <a:tc>
                  <a:txBody>
                    <a:bodyPr/>
                    <a:lstStyle/>
                    <a:p>
                      <a:pPr algn="ctr"/>
                      <a:r>
                        <a:rPr lang="en-US" sz="2000" b="1" kern="1200" baseline="0" dirty="0">
                          <a:solidFill>
                            <a:schemeClr val="accent1"/>
                          </a:solidFill>
                          <a:latin typeface="+mn-lt"/>
                          <a:ea typeface="+mn-ea"/>
                          <a:cs typeface="+mn-cs"/>
                        </a:rPr>
                        <a:t>9:00</a:t>
                      </a:r>
                    </a:p>
                  </a:txBody>
                  <a:tcPr/>
                </a:tc>
                <a:tc>
                  <a:txBody>
                    <a:bodyPr/>
                    <a:lstStyle/>
                    <a:p>
                      <a:pPr algn="ctr"/>
                      <a:r>
                        <a:rPr lang="en-US" sz="2000" b="1" kern="1200" baseline="0" dirty="0">
                          <a:solidFill>
                            <a:schemeClr val="accent1"/>
                          </a:solidFill>
                          <a:latin typeface="+mn-lt"/>
                          <a:ea typeface="+mn-ea"/>
                          <a:cs typeface="+mn-cs"/>
                        </a:rPr>
                        <a:t>9:30</a:t>
                      </a:r>
                    </a:p>
                  </a:txBody>
                  <a:tcPr/>
                </a:tc>
                <a:tc>
                  <a:txBody>
                    <a:bodyPr/>
                    <a:lstStyle/>
                    <a:p>
                      <a:r>
                        <a:rPr lang="en-US" sz="2000" b="1" kern="1200" baseline="0" dirty="0" smtClean="0">
                          <a:solidFill>
                            <a:schemeClr val="accent1"/>
                          </a:solidFill>
                          <a:latin typeface="+mn-lt"/>
                          <a:ea typeface="+mn-ea"/>
                          <a:cs typeface="+mn-cs"/>
                        </a:rPr>
                        <a:t>Q/A, Individualized help w/R environment</a:t>
                      </a:r>
                    </a:p>
                    <a:p>
                      <a:r>
                        <a:rPr lang="en-US" sz="2000" b="1" kern="1200" baseline="0" dirty="0" smtClean="0">
                          <a:solidFill>
                            <a:schemeClr val="accent1"/>
                          </a:solidFill>
                          <a:latin typeface="+mn-lt"/>
                          <a:ea typeface="+mn-ea"/>
                          <a:cs typeface="+mn-cs"/>
                        </a:rPr>
                        <a:t>Case Study Assignment</a:t>
                      </a:r>
                      <a:endParaRPr lang="en-US" sz="2000" b="1" kern="1200" baseline="0" dirty="0">
                        <a:solidFill>
                          <a:schemeClr val="accent1"/>
                        </a:solidFill>
                        <a:latin typeface="+mn-lt"/>
                        <a:ea typeface="+mn-ea"/>
                        <a:cs typeface="+mn-cs"/>
                      </a:endParaRPr>
                    </a:p>
                  </a:txBody>
                  <a:tcPr/>
                </a:tc>
                <a:extLst>
                  <a:ext uri="{0D108BD9-81ED-4DB2-BD59-A6C34878D82A}">
                    <a16:rowId xmlns:a16="http://schemas.microsoft.com/office/drawing/2014/main" xmlns="" val="10007"/>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7/16/2018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87</a:t>
            </a:fld>
            <a:endParaRPr lang="en-US"/>
          </a:p>
        </p:txBody>
      </p:sp>
    </p:spTree>
    <p:extLst>
      <p:ext uri="{BB962C8B-B14F-4D97-AF65-F5344CB8AC3E}">
        <p14:creationId xmlns:p14="http://schemas.microsoft.com/office/powerpoint/2010/main" val="9000365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smtClean="0"/>
              <a:t>Group Assignment - Kickoff</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88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157163" y="1585913"/>
            <a:ext cx="8986837" cy="390876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Count off 1 to 10</a:t>
            </a:r>
          </a:p>
          <a:p>
            <a:pPr marL="285750" indent="-285750">
              <a:buFont typeface="Arial" panose="020B0604020202020204" pitchFamily="34" charset="0"/>
              <a:buChar char="•"/>
            </a:pPr>
            <a:r>
              <a:rPr lang="en-US" sz="2800" dirty="0" smtClean="0"/>
              <a:t>All “1”s are a group etc.  Find your </a:t>
            </a:r>
            <a:r>
              <a:rPr lang="en-US" sz="2800" smtClean="0"/>
              <a:t>group members</a:t>
            </a:r>
            <a:r>
              <a:rPr lang="en-US" sz="2800" dirty="0" smtClean="0"/>
              <a:t>.</a:t>
            </a:r>
          </a:p>
          <a:p>
            <a:pPr marL="285750" indent="-285750">
              <a:buFont typeface="Arial" panose="020B0604020202020204" pitchFamily="34" charset="0"/>
              <a:buChar char="•"/>
            </a:pPr>
            <a:r>
              <a:rPr lang="en-US" sz="2800" dirty="0" smtClean="0"/>
              <a:t>Each group should have at 3-4 people…let me know otherwise.</a:t>
            </a:r>
          </a:p>
          <a:p>
            <a:pPr marL="285750" indent="-285750">
              <a:buFont typeface="Arial" panose="020B0604020202020204" pitchFamily="34" charset="0"/>
              <a:buChar char="•"/>
            </a:pPr>
            <a:r>
              <a:rPr lang="en-US" sz="2800" dirty="0" smtClean="0"/>
              <a:t>As a group decide which case study is more appealing.</a:t>
            </a:r>
          </a:p>
          <a:p>
            <a:pPr marL="285750" indent="-285750">
              <a:buFont typeface="Arial" panose="020B0604020202020204" pitchFamily="34" charset="0"/>
              <a:buChar char="•"/>
            </a:pPr>
            <a:r>
              <a:rPr lang="en-US" sz="2800" dirty="0" smtClean="0"/>
              <a:t>Spend any remaining time loading case data and exploring it with functions you are learning.</a:t>
            </a:r>
          </a:p>
          <a:p>
            <a:pPr marL="742950" lvl="1" indent="-285750">
              <a:buFont typeface="Arial" panose="020B0604020202020204" pitchFamily="34" charset="0"/>
              <a:buChar char="•"/>
            </a:pPr>
            <a:r>
              <a:rPr lang="en-US" sz="2400" dirty="0" smtClean="0"/>
              <a:t>Your TA’s and I will be around to help each group as needed.</a:t>
            </a:r>
          </a:p>
          <a:p>
            <a:endParaRPr lang="en-US" sz="2800" dirty="0"/>
          </a:p>
        </p:txBody>
      </p:sp>
    </p:spTree>
    <p:extLst>
      <p:ext uri="{BB962C8B-B14F-4D97-AF65-F5344CB8AC3E}">
        <p14:creationId xmlns:p14="http://schemas.microsoft.com/office/powerpoint/2010/main" val="366491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91884309"/>
              </p:ext>
            </p:extLst>
          </p:nvPr>
        </p:nvGraphicFramePr>
        <p:xfrm>
          <a:off x="614363" y="1111250"/>
          <a:ext cx="7915275" cy="347472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dirty="0"/>
                        <a:t>Start</a:t>
                      </a:r>
                    </a:p>
                  </a:txBody>
                  <a:tcPr/>
                </a:tc>
                <a:tc>
                  <a:txBody>
                    <a:bodyPr/>
                    <a:lstStyle/>
                    <a:p>
                      <a:pPr algn="ctr"/>
                      <a:r>
                        <a:rPr lang="en-US" sz="2000" dirty="0"/>
                        <a:t>End</a:t>
                      </a:r>
                    </a:p>
                  </a:txBody>
                  <a:tcPr/>
                </a:tc>
                <a:tc>
                  <a:txBody>
                    <a:bodyPr/>
                    <a:lstStyle/>
                    <a:p>
                      <a:r>
                        <a:rPr lang="en-US" sz="2000" dirty="0"/>
                        <a:t>Item</a:t>
                      </a:r>
                    </a:p>
                  </a:txBody>
                  <a:tcPr/>
                </a:tc>
                <a:extLst>
                  <a:ext uri="{0D108BD9-81ED-4DB2-BD59-A6C34878D82A}">
                    <a16:rowId xmlns:a16="http://schemas.microsoft.com/office/drawing/2014/main" xmlns="" val="10000"/>
                  </a:ext>
                </a:extLst>
              </a:tr>
              <a:tr h="370840">
                <a:tc>
                  <a:txBody>
                    <a:bodyPr/>
                    <a:lstStyle/>
                    <a:p>
                      <a:pPr algn="ctr"/>
                      <a:r>
                        <a:rPr lang="en-US" sz="2000" kern="1200" baseline="0" dirty="0">
                          <a:solidFill>
                            <a:schemeClr val="dk1"/>
                          </a:solidFill>
                          <a:latin typeface="+mn-lt"/>
                          <a:ea typeface="+mn-ea"/>
                          <a:cs typeface="+mn-cs"/>
                        </a:rPr>
                        <a:t>6:30</a:t>
                      </a:r>
                    </a:p>
                  </a:txBody>
                  <a:tcPr/>
                </a:tc>
                <a:tc>
                  <a:txBody>
                    <a:bodyPr/>
                    <a:lstStyle/>
                    <a:p>
                      <a:pPr algn="ctr"/>
                      <a:r>
                        <a:rPr lang="en-US" sz="2000" kern="1200" baseline="0" dirty="0">
                          <a:solidFill>
                            <a:schemeClr val="dk1"/>
                          </a:solidFill>
                          <a:latin typeface="+mn-lt"/>
                          <a:ea typeface="+mn-ea"/>
                          <a:cs typeface="+mn-cs"/>
                        </a:rPr>
                        <a:t>7:00</a:t>
                      </a:r>
                    </a:p>
                  </a:txBody>
                  <a:tcPr/>
                </a:tc>
                <a:tc>
                  <a:txBody>
                    <a:bodyPr/>
                    <a:lstStyle/>
                    <a:p>
                      <a:r>
                        <a:rPr lang="en-US" sz="2000" kern="1200" baseline="0" dirty="0">
                          <a:solidFill>
                            <a:schemeClr val="dk1"/>
                          </a:solidFill>
                          <a:latin typeface="+mn-lt"/>
                          <a:ea typeface="+mn-ea"/>
                          <a:cs typeface="+mn-cs"/>
                        </a:rPr>
                        <a:t>Introductions</a:t>
                      </a:r>
                    </a:p>
                  </a:txBody>
                  <a:tcPr/>
                </a:tc>
                <a:extLst>
                  <a:ext uri="{0D108BD9-81ED-4DB2-BD59-A6C34878D82A}">
                    <a16:rowId xmlns:a16="http://schemas.microsoft.com/office/drawing/2014/main" xmlns="" val="10001"/>
                  </a:ext>
                </a:extLst>
              </a:tr>
              <a:tr h="370840">
                <a:tc>
                  <a:txBody>
                    <a:bodyPr/>
                    <a:lstStyle/>
                    <a:p>
                      <a:pPr algn="ctr"/>
                      <a:r>
                        <a:rPr lang="en-US" sz="2000" kern="1200" baseline="0" dirty="0">
                          <a:solidFill>
                            <a:schemeClr val="dk1"/>
                          </a:solidFill>
                          <a:latin typeface="+mn-lt"/>
                          <a:ea typeface="+mn-ea"/>
                          <a:cs typeface="+mn-cs"/>
                        </a:rPr>
                        <a:t>7:00</a:t>
                      </a:r>
                    </a:p>
                  </a:txBody>
                  <a:tcPr/>
                </a:tc>
                <a:tc>
                  <a:txBody>
                    <a:bodyPr/>
                    <a:lstStyle/>
                    <a:p>
                      <a:pPr algn="ctr"/>
                      <a:r>
                        <a:rPr lang="en-US" sz="2000" kern="1200" baseline="0" dirty="0">
                          <a:solidFill>
                            <a:schemeClr val="dk1"/>
                          </a:solidFill>
                          <a:latin typeface="+mn-lt"/>
                          <a:ea typeface="+mn-ea"/>
                          <a:cs typeface="+mn-cs"/>
                        </a:rPr>
                        <a:t>7:30</a:t>
                      </a:r>
                    </a:p>
                  </a:txBody>
                  <a:tcPr/>
                </a:tc>
                <a:tc>
                  <a:txBody>
                    <a:bodyPr/>
                    <a:lstStyle/>
                    <a:p>
                      <a:r>
                        <a:rPr lang="en-US" sz="2000" kern="1200" baseline="0" dirty="0">
                          <a:solidFill>
                            <a:schemeClr val="dk1"/>
                          </a:solidFill>
                          <a:latin typeface="+mn-lt"/>
                          <a:ea typeface="+mn-ea"/>
                          <a:cs typeface="+mn-cs"/>
                        </a:rPr>
                        <a:t>Syllabus Review</a:t>
                      </a:r>
                    </a:p>
                  </a:txBody>
                  <a:tcPr/>
                </a:tc>
                <a:extLst>
                  <a:ext uri="{0D108BD9-81ED-4DB2-BD59-A6C34878D82A}">
                    <a16:rowId xmlns:a16="http://schemas.microsoft.com/office/drawing/2014/main" xmlns="" val="10002"/>
                  </a:ext>
                </a:extLst>
              </a:tr>
              <a:tr h="370840">
                <a:tc>
                  <a:txBody>
                    <a:bodyPr/>
                    <a:lstStyle/>
                    <a:p>
                      <a:pPr algn="ctr"/>
                      <a:r>
                        <a:rPr lang="en-US" sz="2000" kern="1200" baseline="0" dirty="0">
                          <a:solidFill>
                            <a:schemeClr val="dk1"/>
                          </a:solidFill>
                          <a:latin typeface="+mn-lt"/>
                          <a:ea typeface="+mn-ea"/>
                          <a:cs typeface="+mn-cs"/>
                        </a:rPr>
                        <a:t>7:30</a:t>
                      </a:r>
                    </a:p>
                  </a:txBody>
                  <a:tcPr/>
                </a:tc>
                <a:tc>
                  <a:txBody>
                    <a:bodyPr/>
                    <a:lstStyle/>
                    <a:p>
                      <a:pPr algn="ctr"/>
                      <a:r>
                        <a:rPr lang="en-US" sz="2000" kern="1200" baseline="0" dirty="0">
                          <a:solidFill>
                            <a:schemeClr val="dk1"/>
                          </a:solidFill>
                          <a:latin typeface="+mn-lt"/>
                          <a:ea typeface="+mn-ea"/>
                          <a:cs typeface="+mn-cs"/>
                        </a:rPr>
                        <a:t>7:45</a:t>
                      </a:r>
                    </a:p>
                  </a:txBody>
                  <a:tcPr/>
                </a:tc>
                <a:tc>
                  <a:txBody>
                    <a:bodyPr/>
                    <a:lstStyle/>
                    <a:p>
                      <a:r>
                        <a:rPr lang="en-US" sz="2000" kern="1200" baseline="0" dirty="0">
                          <a:solidFill>
                            <a:schemeClr val="dk1"/>
                          </a:solidFill>
                          <a:latin typeface="+mn-lt"/>
                          <a:ea typeface="+mn-ea"/>
                          <a:cs typeface="+mn-cs"/>
                        </a:rPr>
                        <a:t>Community Learning Expectations</a:t>
                      </a:r>
                    </a:p>
                  </a:txBody>
                  <a:tcPr/>
                </a:tc>
                <a:extLst>
                  <a:ext uri="{0D108BD9-81ED-4DB2-BD59-A6C34878D82A}">
                    <a16:rowId xmlns:a16="http://schemas.microsoft.com/office/drawing/2014/main" xmlns="" val="10003"/>
                  </a:ext>
                </a:extLst>
              </a:tr>
              <a:tr h="370840">
                <a:tc>
                  <a:txBody>
                    <a:bodyPr/>
                    <a:lstStyle/>
                    <a:p>
                      <a:pPr algn="ctr"/>
                      <a:r>
                        <a:rPr lang="en-US" sz="2000" kern="1200" baseline="0" dirty="0">
                          <a:solidFill>
                            <a:schemeClr val="dk1"/>
                          </a:solidFill>
                          <a:latin typeface="+mn-lt"/>
                          <a:ea typeface="+mn-ea"/>
                          <a:cs typeface="+mn-cs"/>
                        </a:rPr>
                        <a:t>7:45</a:t>
                      </a:r>
                    </a:p>
                  </a:txBody>
                  <a:tcPr/>
                </a:tc>
                <a:tc>
                  <a:txBody>
                    <a:bodyPr/>
                    <a:lstStyle/>
                    <a:p>
                      <a:pPr algn="ctr"/>
                      <a:r>
                        <a:rPr lang="en-US" sz="2000" kern="1200" baseline="0" dirty="0">
                          <a:solidFill>
                            <a:schemeClr val="dk1"/>
                          </a:solidFill>
                          <a:latin typeface="+mn-lt"/>
                          <a:ea typeface="+mn-ea"/>
                          <a:cs typeface="+mn-cs"/>
                        </a:rPr>
                        <a:t>8:00</a:t>
                      </a:r>
                    </a:p>
                  </a:txBody>
                  <a:tcPr/>
                </a:tc>
                <a:tc>
                  <a:txBody>
                    <a:bodyPr/>
                    <a:lstStyle/>
                    <a:p>
                      <a:r>
                        <a:rPr lang="en-US" sz="2000" kern="1200" baseline="0" dirty="0">
                          <a:solidFill>
                            <a:schemeClr val="dk1"/>
                          </a:solidFill>
                          <a:latin typeface="+mn-lt"/>
                          <a:ea typeface="+mn-ea"/>
                          <a:cs typeface="+mn-cs"/>
                        </a:rPr>
                        <a:t>Break</a:t>
                      </a:r>
                    </a:p>
                  </a:txBody>
                  <a:tcPr/>
                </a:tc>
                <a:extLst>
                  <a:ext uri="{0D108BD9-81ED-4DB2-BD59-A6C34878D82A}">
                    <a16:rowId xmlns:a16="http://schemas.microsoft.com/office/drawing/2014/main" xmlns="" val="10004"/>
                  </a:ext>
                </a:extLst>
              </a:tr>
              <a:tr h="370840">
                <a:tc>
                  <a:txBody>
                    <a:bodyPr/>
                    <a:lstStyle/>
                    <a:p>
                      <a:pPr algn="ctr"/>
                      <a:r>
                        <a:rPr lang="en-US" sz="2000" b="1" kern="1200" baseline="0" dirty="0">
                          <a:solidFill>
                            <a:schemeClr val="accent1"/>
                          </a:solidFill>
                          <a:latin typeface="+mn-lt"/>
                          <a:ea typeface="+mn-ea"/>
                          <a:cs typeface="+mn-cs"/>
                        </a:rPr>
                        <a:t>8:00</a:t>
                      </a:r>
                    </a:p>
                  </a:txBody>
                  <a:tcPr/>
                </a:tc>
                <a:tc>
                  <a:txBody>
                    <a:bodyPr/>
                    <a:lstStyle/>
                    <a:p>
                      <a:pPr algn="ctr"/>
                      <a:r>
                        <a:rPr lang="en-US" sz="2000" b="1" kern="1200" baseline="0" dirty="0">
                          <a:solidFill>
                            <a:schemeClr val="accent1"/>
                          </a:solidFill>
                          <a:latin typeface="+mn-lt"/>
                          <a:ea typeface="+mn-ea"/>
                          <a:cs typeface="+mn-cs"/>
                        </a:rPr>
                        <a:t>8:30</a:t>
                      </a:r>
                    </a:p>
                  </a:txBody>
                  <a:tcPr/>
                </a:tc>
                <a:tc>
                  <a:txBody>
                    <a:bodyPr/>
                    <a:lstStyle/>
                    <a:p>
                      <a:r>
                        <a:rPr lang="en-US" sz="2000" b="1" kern="1200" baseline="0" dirty="0" smtClean="0">
                          <a:solidFill>
                            <a:schemeClr val="accent1"/>
                          </a:solidFill>
                          <a:latin typeface="+mn-lt"/>
                          <a:ea typeface="+mn-ea"/>
                          <a:cs typeface="+mn-cs"/>
                        </a:rPr>
                        <a:t>Core Concepts in Data Mining</a:t>
                      </a:r>
                      <a:endParaRPr lang="en-US" sz="2000" b="1" kern="1200" baseline="0" dirty="0">
                        <a:solidFill>
                          <a:schemeClr val="accent1"/>
                        </a:solidFill>
                        <a:latin typeface="+mn-lt"/>
                        <a:ea typeface="+mn-ea"/>
                        <a:cs typeface="+mn-cs"/>
                      </a:endParaRPr>
                    </a:p>
                  </a:txBody>
                  <a:tcPr/>
                </a:tc>
                <a:extLst>
                  <a:ext uri="{0D108BD9-81ED-4DB2-BD59-A6C34878D82A}">
                    <a16:rowId xmlns:a16="http://schemas.microsoft.com/office/drawing/2014/main" xmlns="" val="10005"/>
                  </a:ext>
                </a:extLst>
              </a:tr>
              <a:tr h="370840">
                <a:tc>
                  <a:txBody>
                    <a:bodyPr/>
                    <a:lstStyle/>
                    <a:p>
                      <a:pPr algn="ctr"/>
                      <a:r>
                        <a:rPr lang="en-US" sz="2000" kern="1200" baseline="0" dirty="0">
                          <a:solidFill>
                            <a:schemeClr val="dk1"/>
                          </a:solidFill>
                          <a:latin typeface="+mn-lt"/>
                          <a:ea typeface="+mn-ea"/>
                          <a:cs typeface="+mn-cs"/>
                        </a:rPr>
                        <a:t>8:30</a:t>
                      </a:r>
                    </a:p>
                  </a:txBody>
                  <a:tcPr/>
                </a:tc>
                <a:tc>
                  <a:txBody>
                    <a:bodyPr/>
                    <a:lstStyle/>
                    <a:p>
                      <a:pPr algn="ctr"/>
                      <a:r>
                        <a:rPr lang="en-US" sz="2000" kern="1200" baseline="0" dirty="0">
                          <a:solidFill>
                            <a:schemeClr val="dk1"/>
                          </a:solidFill>
                          <a:latin typeface="+mn-lt"/>
                          <a:ea typeface="+mn-ea"/>
                          <a:cs typeface="+mn-cs"/>
                        </a:rPr>
                        <a:t>9:00</a:t>
                      </a:r>
                    </a:p>
                  </a:txBody>
                  <a:tcPr/>
                </a:tc>
                <a:tc>
                  <a:txBody>
                    <a:bodyPr/>
                    <a:lstStyle/>
                    <a:p>
                      <a:r>
                        <a:rPr lang="en-US" sz="2000" kern="1200" baseline="0" dirty="0" smtClean="0">
                          <a:solidFill>
                            <a:schemeClr val="dk1"/>
                          </a:solidFill>
                          <a:latin typeface="+mn-lt"/>
                          <a:ea typeface="+mn-ea"/>
                          <a:cs typeface="+mn-cs"/>
                        </a:rPr>
                        <a:t>Intro to R</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6"/>
                  </a:ext>
                </a:extLst>
              </a:tr>
              <a:tr h="370840">
                <a:tc>
                  <a:txBody>
                    <a:bodyPr/>
                    <a:lstStyle/>
                    <a:p>
                      <a:pPr algn="ctr"/>
                      <a:r>
                        <a:rPr lang="en-US" sz="2000" kern="1200" baseline="0" dirty="0">
                          <a:solidFill>
                            <a:schemeClr val="dk1"/>
                          </a:solidFill>
                          <a:latin typeface="+mn-lt"/>
                          <a:ea typeface="+mn-ea"/>
                          <a:cs typeface="+mn-cs"/>
                        </a:rPr>
                        <a:t>9:00</a:t>
                      </a:r>
                    </a:p>
                  </a:txBody>
                  <a:tcPr/>
                </a:tc>
                <a:tc>
                  <a:txBody>
                    <a:bodyPr/>
                    <a:lstStyle/>
                    <a:p>
                      <a:pPr algn="ctr"/>
                      <a:r>
                        <a:rPr lang="en-US" sz="2000" kern="1200" baseline="0" dirty="0">
                          <a:solidFill>
                            <a:schemeClr val="dk1"/>
                          </a:solidFill>
                          <a:latin typeface="+mn-lt"/>
                          <a:ea typeface="+mn-ea"/>
                          <a:cs typeface="+mn-cs"/>
                        </a:rPr>
                        <a:t>9:30</a:t>
                      </a:r>
                    </a:p>
                  </a:txBody>
                  <a:tcPr/>
                </a:tc>
                <a:tc>
                  <a:txBody>
                    <a:bodyPr/>
                    <a:lstStyle/>
                    <a:p>
                      <a:r>
                        <a:rPr lang="en-US" sz="2000" kern="1200" baseline="0" dirty="0" smtClean="0">
                          <a:solidFill>
                            <a:schemeClr val="dk1"/>
                          </a:solidFill>
                          <a:latin typeface="+mn-lt"/>
                          <a:ea typeface="+mn-ea"/>
                          <a:cs typeface="+mn-cs"/>
                        </a:rPr>
                        <a:t>Q/A, Individualized help w/R environment</a:t>
                      </a:r>
                    </a:p>
                    <a:p>
                      <a:r>
                        <a:rPr lang="en-US" sz="2000" kern="1200" baseline="0" dirty="0" smtClean="0">
                          <a:solidFill>
                            <a:schemeClr val="dk1"/>
                          </a:solidFill>
                          <a:latin typeface="+mn-lt"/>
                          <a:ea typeface="+mn-ea"/>
                          <a:cs typeface="+mn-cs"/>
                        </a:rPr>
                        <a:t>Case Study Assignment</a:t>
                      </a:r>
                      <a:endParaRPr lang="en-US" sz="2000" kern="1200" baseline="0" dirty="0">
                        <a:solidFill>
                          <a:schemeClr val="dk1"/>
                        </a:solidFill>
                        <a:latin typeface="+mn-lt"/>
                        <a:ea typeface="+mn-ea"/>
                        <a:cs typeface="+mn-cs"/>
                      </a:endParaRPr>
                    </a:p>
                  </a:txBody>
                  <a:tcPr/>
                </a:tc>
                <a:extLst>
                  <a:ext uri="{0D108BD9-81ED-4DB2-BD59-A6C34878D82A}">
                    <a16:rowId xmlns:a16="http://schemas.microsoft.com/office/drawing/2014/main" xmlns="" val="10007"/>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7/16/2018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9</a:t>
            </a:fld>
            <a:endParaRPr lang="en-US"/>
          </a:p>
        </p:txBody>
      </p:sp>
    </p:spTree>
    <p:extLst>
      <p:ext uri="{BB962C8B-B14F-4D97-AF65-F5344CB8AC3E}">
        <p14:creationId xmlns:p14="http://schemas.microsoft.com/office/powerpoint/2010/main" val="1442406634"/>
      </p:ext>
    </p:extLst>
  </p:cSld>
  <p:clrMapOvr>
    <a:masterClrMapping/>
  </p:clrMapOvr>
</p:sld>
</file>

<file path=ppt/theme/theme1.xml><?xml version="1.0" encoding="utf-8"?>
<a:theme xmlns:a="http://schemas.openxmlformats.org/drawingml/2006/main" name="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21340</TotalTime>
  <Words>5335</Words>
  <Application>Microsoft Office PowerPoint</Application>
  <PresentationFormat>On-screen Show (4:3)</PresentationFormat>
  <Paragraphs>1266</Paragraphs>
  <Slides>88</Slides>
  <Notes>81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88</vt:i4>
      </vt:variant>
    </vt:vector>
  </HeadingPairs>
  <TitlesOfParts>
    <vt:vector size="99" baseType="lpstr">
      <vt:lpstr>Arial</vt:lpstr>
      <vt:lpstr>Calibri</vt:lpstr>
      <vt:lpstr>Calibri Light</vt:lpstr>
      <vt:lpstr>Consolas</vt:lpstr>
      <vt:lpstr>Courier New</vt:lpstr>
      <vt:lpstr>Franklin Gothic Book</vt:lpstr>
      <vt:lpstr>Lucida Console</vt:lpstr>
      <vt:lpstr>Open Sans</vt:lpstr>
      <vt:lpstr>Wingdings</vt:lpstr>
      <vt:lpstr>Wingdings 2</vt:lpstr>
      <vt:lpstr>Office Theme</vt:lpstr>
      <vt:lpstr>CSCI S-96 Harvard Summer Session II</vt:lpstr>
      <vt:lpstr>Agenda</vt:lpstr>
      <vt:lpstr>Introductions</vt:lpstr>
      <vt:lpstr>Agenda</vt:lpstr>
      <vt:lpstr>Syllabus Review</vt:lpstr>
      <vt:lpstr>Agenda</vt:lpstr>
      <vt:lpstr>Community Learning Expectations</vt:lpstr>
      <vt:lpstr>Community Learning Expectations</vt:lpstr>
      <vt:lpstr>Agenda</vt:lpstr>
      <vt:lpstr>Data Mining in this course </vt:lpstr>
      <vt:lpstr>Data Mining &amp; Science is almost always missing business acumen.</vt:lpstr>
      <vt:lpstr>PowerPoint Presentation</vt:lpstr>
      <vt:lpstr>Diagnosing &amp; Defining a data mining project</vt:lpstr>
      <vt:lpstr>Pitfalls</vt:lpstr>
      <vt:lpstr>Let’s do this for real…</vt:lpstr>
      <vt:lpstr>Let’s do this for real</vt:lpstr>
      <vt:lpstr>Let’s do this for real</vt:lpstr>
      <vt:lpstr>Let’s do this for real</vt:lpstr>
      <vt:lpstr>Let’s do this for real</vt:lpstr>
      <vt:lpstr>Let’s do this for real</vt:lpstr>
      <vt:lpstr>Let’s do this for real</vt:lpstr>
      <vt:lpstr>Let’s call Dale to tell him what we learned.</vt:lpstr>
      <vt:lpstr>Types of Problems</vt:lpstr>
      <vt:lpstr>Types of Problems</vt:lpstr>
      <vt:lpstr>Types of Problems</vt:lpstr>
      <vt:lpstr>Types of Problems</vt:lpstr>
      <vt:lpstr>Supervised Learning</vt:lpstr>
      <vt:lpstr>Supervised Learning</vt:lpstr>
      <vt:lpstr>Types of Problems</vt:lpstr>
      <vt:lpstr>Supervised: Classification</vt:lpstr>
      <vt:lpstr>Types of Problems</vt:lpstr>
      <vt:lpstr>Types of Problems</vt:lpstr>
      <vt:lpstr>Supervised: Prediction</vt:lpstr>
      <vt:lpstr>Types of Problems</vt:lpstr>
      <vt:lpstr>Types of Problems</vt:lpstr>
      <vt:lpstr>Unsupervised Learning</vt:lpstr>
      <vt:lpstr>Unsupervised Learning</vt:lpstr>
      <vt:lpstr>Types of Problems</vt:lpstr>
      <vt:lpstr>Unsupervised: Association Rules</vt:lpstr>
      <vt:lpstr>Your turn…</vt:lpstr>
      <vt:lpstr>Your turn…</vt:lpstr>
      <vt:lpstr>Your turn…</vt:lpstr>
      <vt:lpstr>Your turn…</vt:lpstr>
      <vt:lpstr>Your turn…</vt:lpstr>
      <vt:lpstr>Your turn…</vt:lpstr>
      <vt:lpstr>Your turn…</vt:lpstr>
      <vt:lpstr>Your turn…</vt:lpstr>
      <vt:lpstr>Your turn…</vt:lpstr>
      <vt:lpstr>Quiz!</vt:lpstr>
      <vt:lpstr>Agenda</vt:lpstr>
      <vt:lpstr>Intro to R</vt:lpstr>
      <vt:lpstr>What is R?</vt:lpstr>
      <vt:lpstr>What is R Studio?</vt:lpstr>
      <vt:lpstr>What is the relationship between R &amp; R studio?</vt:lpstr>
      <vt:lpstr>R Studio has four main panes</vt:lpstr>
      <vt:lpstr>R: Where is it being used?</vt:lpstr>
      <vt:lpstr>R: Do you get rewarded for knowing it?</vt:lpstr>
      <vt:lpstr>Ok, it’s awesome but… </vt:lpstr>
      <vt:lpstr>R Uses Functions, Libraries &amp; Objects</vt:lpstr>
      <vt:lpstr>R Uses Functions, Libraries &amp; Objects</vt:lpstr>
      <vt:lpstr>R Uses Functions, Libraries &amp; Objects</vt:lpstr>
      <vt:lpstr>R Uses Functions, Libraries &amp; Objects</vt:lpstr>
      <vt:lpstr>R Uses Functions, Libraries &amp; Objects</vt:lpstr>
      <vt:lpstr>R Uses Functions, Libraries &amp; Objects</vt:lpstr>
      <vt:lpstr>Let’s Review.</vt:lpstr>
      <vt:lpstr>PowerPoint Presentation</vt:lpstr>
      <vt:lpstr>Let’s Practice!</vt:lpstr>
      <vt:lpstr>Visuals in Base R - Distribution Plots</vt:lpstr>
      <vt:lpstr>Visuals in Base R - Histogram</vt:lpstr>
      <vt:lpstr>Visuals in Base R - Histogram</vt:lpstr>
      <vt:lpstr>Visuals in Base R – Bar Chart</vt:lpstr>
      <vt:lpstr>Visuals in Base R - Boxplots</vt:lpstr>
      <vt:lpstr>Understanding a boxplot</vt:lpstr>
      <vt:lpstr>Understanding a boxplot</vt:lpstr>
      <vt:lpstr>Visuals in Base R – Line Charts</vt:lpstr>
      <vt:lpstr>Spaghetti Charts</vt:lpstr>
      <vt:lpstr>Visuals in Base R - Scatterplot</vt:lpstr>
      <vt:lpstr>Scatterplot – with Transparency</vt:lpstr>
      <vt:lpstr>Multidimensional Plots</vt:lpstr>
      <vt:lpstr>Do or Do Not There is No Try…</vt:lpstr>
      <vt:lpstr>Amazon’s X-Ray has a lot of Information</vt:lpstr>
      <vt:lpstr>Let’s Practice!</vt:lpstr>
      <vt:lpstr>Understanding ggplot…</vt:lpstr>
      <vt:lpstr>Understanding ggplot…</vt:lpstr>
      <vt:lpstr>Understanding ggplot…</vt:lpstr>
      <vt:lpstr>Let’s Practice!</vt:lpstr>
      <vt:lpstr>Agenda</vt:lpstr>
      <vt:lpstr>Group Assignment - Kickoff</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Kwartler</dc:creator>
  <cp:lastModifiedBy>Edward Kwartler</cp:lastModifiedBy>
  <cp:revision>85</cp:revision>
  <cp:lastPrinted>2018-07-10T22:02:33Z</cp:lastPrinted>
  <dcterms:created xsi:type="dcterms:W3CDTF">2018-05-11T14:06:45Z</dcterms:created>
  <dcterms:modified xsi:type="dcterms:W3CDTF">2018-07-16T08:59:35Z</dcterms:modified>
</cp:coreProperties>
</file>